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14" r:id="rId2"/>
    <p:sldId id="256" r:id="rId3"/>
    <p:sldId id="258" r:id="rId4"/>
    <p:sldId id="277" r:id="rId5"/>
    <p:sldId id="278" r:id="rId6"/>
    <p:sldId id="272" r:id="rId7"/>
    <p:sldId id="409" r:id="rId8"/>
    <p:sldId id="408" r:id="rId9"/>
    <p:sldId id="267" r:id="rId10"/>
    <p:sldId id="398" r:id="rId11"/>
    <p:sldId id="276" r:id="rId12"/>
    <p:sldId id="279" r:id="rId13"/>
    <p:sldId id="407" r:id="rId14"/>
    <p:sldId id="280" r:id="rId15"/>
    <p:sldId id="268" r:id="rId16"/>
    <p:sldId id="269" r:id="rId17"/>
    <p:sldId id="270" r:id="rId18"/>
    <p:sldId id="275" r:id="rId19"/>
    <p:sldId id="410" r:id="rId20"/>
    <p:sldId id="413" r:id="rId21"/>
    <p:sldId id="411" r:id="rId22"/>
    <p:sldId id="4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90ED1-EB63-4BCB-A3D3-0569172AA65F}" v="13" dt="2020-03-29T14:58:41.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07" autoAdjust="0"/>
  </p:normalViewPr>
  <p:slideViewPr>
    <p:cSldViewPr snapToGrid="0">
      <p:cViewPr varScale="1">
        <p:scale>
          <a:sx n="83" d="100"/>
          <a:sy n="83" d="100"/>
        </p:scale>
        <p:origin x="90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O Vivienne" userId="a2e8f57f-e086-482b-8137-1923a9f7d4e1" providerId="ADAL" clId="{67990ED1-EB63-4BCB-A3D3-0569172AA65F}"/>
    <pc:docChg chg="undo custSel addSld delSld modSld">
      <pc:chgData name="MAYO Vivienne" userId="a2e8f57f-e086-482b-8137-1923a9f7d4e1" providerId="ADAL" clId="{67990ED1-EB63-4BCB-A3D3-0569172AA65F}" dt="2020-03-29T15:10:20.696" v="2420" actId="962"/>
      <pc:docMkLst>
        <pc:docMk/>
      </pc:docMkLst>
      <pc:sldChg chg="modSp mod">
        <pc:chgData name="MAYO Vivienne" userId="a2e8f57f-e086-482b-8137-1923a9f7d4e1" providerId="ADAL" clId="{67990ED1-EB63-4BCB-A3D3-0569172AA65F}" dt="2020-03-29T15:01:01.700" v="407" actId="962"/>
        <pc:sldMkLst>
          <pc:docMk/>
          <pc:sldMk cId="4214639939" sldId="256"/>
        </pc:sldMkLst>
        <pc:spChg chg="mod">
          <ac:chgData name="MAYO Vivienne" userId="a2e8f57f-e086-482b-8137-1923a9f7d4e1" providerId="ADAL" clId="{67990ED1-EB63-4BCB-A3D3-0569172AA65F}" dt="2020-03-29T14:49:29.049" v="229" actId="403"/>
          <ac:spMkLst>
            <pc:docMk/>
            <pc:sldMk cId="4214639939" sldId="256"/>
            <ac:spMk id="2" creationId="{925B1A77-C41D-43E2-8CF2-8C1A5B92F951}"/>
          </ac:spMkLst>
        </pc:spChg>
        <pc:picChg chg="mod">
          <ac:chgData name="MAYO Vivienne" userId="a2e8f57f-e086-482b-8137-1923a9f7d4e1" providerId="ADAL" clId="{67990ED1-EB63-4BCB-A3D3-0569172AA65F}" dt="2020-03-29T15:01:01.700" v="407" actId="962"/>
          <ac:picMkLst>
            <pc:docMk/>
            <pc:sldMk cId="4214639939" sldId="256"/>
            <ac:picMk id="5" creationId="{4FB26AA9-09C5-403A-A24E-F7CCF0ABBE8C}"/>
          </ac:picMkLst>
        </pc:picChg>
      </pc:sldChg>
      <pc:sldChg chg="modSp mod">
        <pc:chgData name="MAYO Vivienne" userId="a2e8f57f-e086-482b-8137-1923a9f7d4e1" providerId="ADAL" clId="{67990ED1-EB63-4BCB-A3D3-0569172AA65F}" dt="2020-03-29T15:01:35.268" v="603" actId="962"/>
        <pc:sldMkLst>
          <pc:docMk/>
          <pc:sldMk cId="2685592408" sldId="258"/>
        </pc:sldMkLst>
        <pc:picChg chg="mod">
          <ac:chgData name="MAYO Vivienne" userId="a2e8f57f-e086-482b-8137-1923a9f7d4e1" providerId="ADAL" clId="{67990ED1-EB63-4BCB-A3D3-0569172AA65F}" dt="2020-03-29T15:01:22.194" v="543" actId="962"/>
          <ac:picMkLst>
            <pc:docMk/>
            <pc:sldMk cId="2685592408" sldId="258"/>
            <ac:picMk id="5" creationId="{5BFEC810-ED24-4308-9F4D-70A4726764A1}"/>
          </ac:picMkLst>
        </pc:picChg>
        <pc:picChg chg="mod">
          <ac:chgData name="MAYO Vivienne" userId="a2e8f57f-e086-482b-8137-1923a9f7d4e1" providerId="ADAL" clId="{67990ED1-EB63-4BCB-A3D3-0569172AA65F}" dt="2020-03-29T15:01:35.268" v="603" actId="962"/>
          <ac:picMkLst>
            <pc:docMk/>
            <pc:sldMk cId="2685592408" sldId="258"/>
            <ac:picMk id="7" creationId="{378DB623-32C1-49F1-A7D5-66E71C521451}"/>
          </ac:picMkLst>
        </pc:picChg>
      </pc:sldChg>
      <pc:sldChg chg="modSp mod">
        <pc:chgData name="MAYO Vivienne" userId="a2e8f57f-e086-482b-8137-1923a9f7d4e1" providerId="ADAL" clId="{67990ED1-EB63-4BCB-A3D3-0569172AA65F}" dt="2020-03-29T15:04:44.695" v="994" actId="962"/>
        <pc:sldMkLst>
          <pc:docMk/>
          <pc:sldMk cId="508637437" sldId="267"/>
        </pc:sldMkLst>
        <pc:picChg chg="mod">
          <ac:chgData name="MAYO Vivienne" userId="a2e8f57f-e086-482b-8137-1923a9f7d4e1" providerId="ADAL" clId="{67990ED1-EB63-4BCB-A3D3-0569172AA65F}" dt="2020-03-29T15:04:26.076" v="922" actId="962"/>
          <ac:picMkLst>
            <pc:docMk/>
            <pc:sldMk cId="508637437" sldId="267"/>
            <ac:picMk id="5" creationId="{A28DF3BD-655A-4B4B-977B-BE06C88373BE}"/>
          </ac:picMkLst>
        </pc:picChg>
        <pc:picChg chg="mod">
          <ac:chgData name="MAYO Vivienne" userId="a2e8f57f-e086-482b-8137-1923a9f7d4e1" providerId="ADAL" clId="{67990ED1-EB63-4BCB-A3D3-0569172AA65F}" dt="2020-03-29T15:04:30.315" v="942" actId="962"/>
          <ac:picMkLst>
            <pc:docMk/>
            <pc:sldMk cId="508637437" sldId="267"/>
            <ac:picMk id="7" creationId="{5E839635-5D3F-4C63-AAF8-D6435948DDAC}"/>
          </ac:picMkLst>
        </pc:picChg>
        <pc:picChg chg="mod">
          <ac:chgData name="MAYO Vivienne" userId="a2e8f57f-e086-482b-8137-1923a9f7d4e1" providerId="ADAL" clId="{67990ED1-EB63-4BCB-A3D3-0569172AA65F}" dt="2020-03-29T15:04:36.960" v="960" actId="962"/>
          <ac:picMkLst>
            <pc:docMk/>
            <pc:sldMk cId="508637437" sldId="267"/>
            <ac:picMk id="9" creationId="{05C4E549-4A59-48B5-B721-82503E39337B}"/>
          </ac:picMkLst>
        </pc:picChg>
        <pc:picChg chg="mod">
          <ac:chgData name="MAYO Vivienne" userId="a2e8f57f-e086-482b-8137-1923a9f7d4e1" providerId="ADAL" clId="{67990ED1-EB63-4BCB-A3D3-0569172AA65F}" dt="2020-03-29T15:04:17.996" v="886" actId="962"/>
          <ac:picMkLst>
            <pc:docMk/>
            <pc:sldMk cId="508637437" sldId="267"/>
            <ac:picMk id="11" creationId="{3172964B-DB0D-4410-9B94-1705F3F9AA14}"/>
          </ac:picMkLst>
        </pc:picChg>
        <pc:picChg chg="mod">
          <ac:chgData name="MAYO Vivienne" userId="a2e8f57f-e086-482b-8137-1923a9f7d4e1" providerId="ADAL" clId="{67990ED1-EB63-4BCB-A3D3-0569172AA65F}" dt="2020-03-29T15:04:44.695" v="994" actId="962"/>
          <ac:picMkLst>
            <pc:docMk/>
            <pc:sldMk cId="508637437" sldId="267"/>
            <ac:picMk id="13" creationId="{C22FDBAD-8C44-4209-AAEB-A0DB8D9EC9EB}"/>
          </ac:picMkLst>
        </pc:picChg>
      </pc:sldChg>
      <pc:sldChg chg="modSp mod">
        <pc:chgData name="MAYO Vivienne" userId="a2e8f57f-e086-482b-8137-1923a9f7d4e1" providerId="ADAL" clId="{67990ED1-EB63-4BCB-A3D3-0569172AA65F}" dt="2020-03-29T15:07:01.833" v="1496" actId="962"/>
        <pc:sldMkLst>
          <pc:docMk/>
          <pc:sldMk cId="850377281" sldId="268"/>
        </pc:sldMkLst>
        <pc:picChg chg="mod">
          <ac:chgData name="MAYO Vivienne" userId="a2e8f57f-e086-482b-8137-1923a9f7d4e1" providerId="ADAL" clId="{67990ED1-EB63-4BCB-A3D3-0569172AA65F}" dt="2020-03-29T15:07:01.833" v="1496" actId="962"/>
          <ac:picMkLst>
            <pc:docMk/>
            <pc:sldMk cId="850377281" sldId="268"/>
            <ac:picMk id="5" creationId="{ED62EFBF-C363-4CA5-8EBD-5F9A1836CE3E}"/>
          </ac:picMkLst>
        </pc:picChg>
        <pc:picChg chg="mod">
          <ac:chgData name="MAYO Vivienne" userId="a2e8f57f-e086-482b-8137-1923a9f7d4e1" providerId="ADAL" clId="{67990ED1-EB63-4BCB-A3D3-0569172AA65F}" dt="2020-03-29T15:06:57.211" v="1476" actId="962"/>
          <ac:picMkLst>
            <pc:docMk/>
            <pc:sldMk cId="850377281" sldId="268"/>
            <ac:picMk id="7" creationId="{46A4C970-630C-44CE-850B-E92560027652}"/>
          </ac:picMkLst>
        </pc:picChg>
      </pc:sldChg>
      <pc:sldChg chg="modSp mod modNotesTx">
        <pc:chgData name="MAYO Vivienne" userId="a2e8f57f-e086-482b-8137-1923a9f7d4e1" providerId="ADAL" clId="{67990ED1-EB63-4BCB-A3D3-0569172AA65F}" dt="2020-03-29T14:45:02.521" v="203" actId="2"/>
        <pc:sldMkLst>
          <pc:docMk/>
          <pc:sldMk cId="3872024544" sldId="272"/>
        </pc:sldMkLst>
        <pc:spChg chg="mod">
          <ac:chgData name="MAYO Vivienne" userId="a2e8f57f-e086-482b-8137-1923a9f7d4e1" providerId="ADAL" clId="{67990ED1-EB63-4BCB-A3D3-0569172AA65F}" dt="2020-03-29T14:40:11.675" v="64" actId="20577"/>
          <ac:spMkLst>
            <pc:docMk/>
            <pc:sldMk cId="3872024544" sldId="272"/>
            <ac:spMk id="3" creationId="{FE51E0DB-084A-4542-A963-2A77DB17E043}"/>
          </ac:spMkLst>
        </pc:spChg>
      </pc:sldChg>
      <pc:sldChg chg="modSp mod modNotesTx">
        <pc:chgData name="MAYO Vivienne" userId="a2e8f57f-e086-482b-8137-1923a9f7d4e1" providerId="ADAL" clId="{67990ED1-EB63-4BCB-A3D3-0569172AA65F}" dt="2020-03-29T14:45:51.307" v="215" actId="6549"/>
        <pc:sldMkLst>
          <pc:docMk/>
          <pc:sldMk cId="3849120391" sldId="275"/>
        </pc:sldMkLst>
        <pc:graphicFrameChg chg="modGraphic">
          <ac:chgData name="MAYO Vivienne" userId="a2e8f57f-e086-482b-8137-1923a9f7d4e1" providerId="ADAL" clId="{67990ED1-EB63-4BCB-A3D3-0569172AA65F}" dt="2020-03-29T14:45:43.185" v="210" actId="14734"/>
          <ac:graphicFrameMkLst>
            <pc:docMk/>
            <pc:sldMk cId="3849120391" sldId="275"/>
            <ac:graphicFrameMk id="4" creationId="{E377824E-1213-45BC-AAF7-C4666F1AF5C8}"/>
          </ac:graphicFrameMkLst>
        </pc:graphicFrameChg>
      </pc:sldChg>
      <pc:sldChg chg="modSp mod">
        <pc:chgData name="MAYO Vivienne" userId="a2e8f57f-e086-482b-8137-1923a9f7d4e1" providerId="ADAL" clId="{67990ED1-EB63-4BCB-A3D3-0569172AA65F}" dt="2020-03-29T15:05:36.170" v="1156" actId="962"/>
        <pc:sldMkLst>
          <pc:docMk/>
          <pc:sldMk cId="312497751" sldId="276"/>
        </pc:sldMkLst>
        <pc:picChg chg="mod">
          <ac:chgData name="MAYO Vivienne" userId="a2e8f57f-e086-482b-8137-1923a9f7d4e1" providerId="ADAL" clId="{67990ED1-EB63-4BCB-A3D3-0569172AA65F}" dt="2020-03-29T15:05:30.746" v="1116" actId="962"/>
          <ac:picMkLst>
            <pc:docMk/>
            <pc:sldMk cId="312497751" sldId="276"/>
            <ac:picMk id="4" creationId="{7BC45C8D-A259-43C5-9997-A4CD1E9D9F23}"/>
          </ac:picMkLst>
        </pc:picChg>
        <pc:picChg chg="mod">
          <ac:chgData name="MAYO Vivienne" userId="a2e8f57f-e086-482b-8137-1923a9f7d4e1" providerId="ADAL" clId="{67990ED1-EB63-4BCB-A3D3-0569172AA65F}" dt="2020-03-29T15:05:36.170" v="1156" actId="962"/>
          <ac:picMkLst>
            <pc:docMk/>
            <pc:sldMk cId="312497751" sldId="276"/>
            <ac:picMk id="5" creationId="{10AE4ECA-FFB0-45F4-B2A1-0A75DDEEA1C9}"/>
          </ac:picMkLst>
        </pc:picChg>
      </pc:sldChg>
      <pc:sldChg chg="modNotesTx">
        <pc:chgData name="MAYO Vivienne" userId="a2e8f57f-e086-482b-8137-1923a9f7d4e1" providerId="ADAL" clId="{67990ED1-EB63-4BCB-A3D3-0569172AA65F}" dt="2020-03-29T14:44:50.061" v="201" actId="20577"/>
        <pc:sldMkLst>
          <pc:docMk/>
          <pc:sldMk cId="2827374279" sldId="277"/>
        </pc:sldMkLst>
      </pc:sldChg>
      <pc:sldChg chg="modSp mod">
        <pc:chgData name="MAYO Vivienne" userId="a2e8f57f-e086-482b-8137-1923a9f7d4e1" providerId="ADAL" clId="{67990ED1-EB63-4BCB-A3D3-0569172AA65F}" dt="2020-03-29T15:05:52.289" v="1252" actId="962"/>
        <pc:sldMkLst>
          <pc:docMk/>
          <pc:sldMk cId="3136886558" sldId="279"/>
        </pc:sldMkLst>
        <pc:picChg chg="mod">
          <ac:chgData name="MAYO Vivienne" userId="a2e8f57f-e086-482b-8137-1923a9f7d4e1" providerId="ADAL" clId="{67990ED1-EB63-4BCB-A3D3-0569172AA65F}" dt="2020-03-29T15:05:52.289" v="1252" actId="962"/>
          <ac:picMkLst>
            <pc:docMk/>
            <pc:sldMk cId="3136886558" sldId="279"/>
            <ac:picMk id="4" creationId="{967E9C66-5FD8-46B0-AB72-1EF45C382A33}"/>
          </ac:picMkLst>
        </pc:picChg>
      </pc:sldChg>
      <pc:sldChg chg="modSp mod">
        <pc:chgData name="MAYO Vivienne" userId="a2e8f57f-e086-482b-8137-1923a9f7d4e1" providerId="ADAL" clId="{67990ED1-EB63-4BCB-A3D3-0569172AA65F}" dt="2020-03-29T15:06:48.313" v="1452" actId="962"/>
        <pc:sldMkLst>
          <pc:docMk/>
          <pc:sldMk cId="831927903" sldId="280"/>
        </pc:sldMkLst>
        <pc:picChg chg="mod">
          <ac:chgData name="MAYO Vivienne" userId="a2e8f57f-e086-482b-8137-1923a9f7d4e1" providerId="ADAL" clId="{67990ED1-EB63-4BCB-A3D3-0569172AA65F}" dt="2020-03-29T15:06:29.003" v="1358" actId="962"/>
          <ac:picMkLst>
            <pc:docMk/>
            <pc:sldMk cId="831927903" sldId="280"/>
            <ac:picMk id="5" creationId="{4E0BD771-EB99-4100-AAF6-C9DDC8B60EA3}"/>
          </ac:picMkLst>
        </pc:picChg>
        <pc:picChg chg="mod">
          <ac:chgData name="MAYO Vivienne" userId="a2e8f57f-e086-482b-8137-1923a9f7d4e1" providerId="ADAL" clId="{67990ED1-EB63-4BCB-A3D3-0569172AA65F}" dt="2020-03-29T15:06:39.424" v="1406" actId="962"/>
          <ac:picMkLst>
            <pc:docMk/>
            <pc:sldMk cId="831927903" sldId="280"/>
            <ac:picMk id="7" creationId="{249A327A-FC22-47C2-9070-7052B84C906B}"/>
          </ac:picMkLst>
        </pc:picChg>
        <pc:picChg chg="mod">
          <ac:chgData name="MAYO Vivienne" userId="a2e8f57f-e086-482b-8137-1923a9f7d4e1" providerId="ADAL" clId="{67990ED1-EB63-4BCB-A3D3-0569172AA65F}" dt="2020-03-29T15:06:48.313" v="1452" actId="962"/>
          <ac:picMkLst>
            <pc:docMk/>
            <pc:sldMk cId="831927903" sldId="280"/>
            <ac:picMk id="11" creationId="{C7CDD6C8-1325-42D8-B8E1-C2597C3BB1DE}"/>
          </ac:picMkLst>
        </pc:picChg>
      </pc:sldChg>
      <pc:sldChg chg="modSp mod">
        <pc:chgData name="MAYO Vivienne" userId="a2e8f57f-e086-482b-8137-1923a9f7d4e1" providerId="ADAL" clId="{67990ED1-EB63-4BCB-A3D3-0569172AA65F}" dt="2020-03-29T15:05:21.067" v="1066" actId="962"/>
        <pc:sldMkLst>
          <pc:docMk/>
          <pc:sldMk cId="377960690" sldId="398"/>
        </pc:sldMkLst>
        <pc:spChg chg="mod">
          <ac:chgData name="MAYO Vivienne" userId="a2e8f57f-e086-482b-8137-1923a9f7d4e1" providerId="ADAL" clId="{67990ED1-EB63-4BCB-A3D3-0569172AA65F}" dt="2020-03-29T15:05:21.067" v="1066" actId="962"/>
          <ac:spMkLst>
            <pc:docMk/>
            <pc:sldMk cId="377960690" sldId="398"/>
            <ac:spMk id="10" creationId="{00000000-0000-0000-0000-000000000000}"/>
          </ac:spMkLst>
        </pc:spChg>
        <pc:spChg chg="mod">
          <ac:chgData name="MAYO Vivienne" userId="a2e8f57f-e086-482b-8137-1923a9f7d4e1" providerId="ADAL" clId="{67990ED1-EB63-4BCB-A3D3-0569172AA65F}" dt="2020-03-29T15:05:17.112" v="1054" actId="962"/>
          <ac:spMkLst>
            <pc:docMk/>
            <pc:sldMk cId="377960690" sldId="398"/>
            <ac:spMk id="11" creationId="{00000000-0000-0000-0000-000000000000}"/>
          </ac:spMkLst>
        </pc:spChg>
        <pc:picChg chg="mod">
          <ac:chgData name="MAYO Vivienne" userId="a2e8f57f-e086-482b-8137-1923a9f7d4e1" providerId="ADAL" clId="{67990ED1-EB63-4BCB-A3D3-0569172AA65F}" dt="2020-03-29T15:04:53.929" v="1014" actId="962"/>
          <ac:picMkLst>
            <pc:docMk/>
            <pc:sldMk cId="377960690" sldId="398"/>
            <ac:picMk id="8" creationId="{00000000-0000-0000-0000-000000000000}"/>
          </ac:picMkLst>
        </pc:picChg>
        <pc:picChg chg="mod">
          <ac:chgData name="MAYO Vivienne" userId="a2e8f57f-e086-482b-8137-1923a9f7d4e1" providerId="ADAL" clId="{67990ED1-EB63-4BCB-A3D3-0569172AA65F}" dt="2020-03-29T15:04:59.170" v="1042" actId="962"/>
          <ac:picMkLst>
            <pc:docMk/>
            <pc:sldMk cId="377960690" sldId="398"/>
            <ac:picMk id="9" creationId="{00000000-0000-0000-0000-000000000000}"/>
          </ac:picMkLst>
        </pc:picChg>
      </pc:sldChg>
      <pc:sldChg chg="modSp mod">
        <pc:chgData name="MAYO Vivienne" userId="a2e8f57f-e086-482b-8137-1923a9f7d4e1" providerId="ADAL" clId="{67990ED1-EB63-4BCB-A3D3-0569172AA65F}" dt="2020-03-29T15:06:09.803" v="1258" actId="962"/>
        <pc:sldMkLst>
          <pc:docMk/>
          <pc:sldMk cId="1589323930" sldId="407"/>
        </pc:sldMkLst>
        <pc:grpChg chg="mod">
          <ac:chgData name="MAYO Vivienne" userId="a2e8f57f-e086-482b-8137-1923a9f7d4e1" providerId="ADAL" clId="{67990ED1-EB63-4BCB-A3D3-0569172AA65F}" dt="2020-03-29T15:06:05.937" v="1254" actId="962"/>
          <ac:grpSpMkLst>
            <pc:docMk/>
            <pc:sldMk cId="1589323930" sldId="407"/>
            <ac:grpSpMk id="3" creationId="{D7F85FFB-6A26-429D-998A-8DCEB15C1A61}"/>
          </ac:grpSpMkLst>
        </pc:grpChg>
        <pc:grpChg chg="mod">
          <ac:chgData name="MAYO Vivienne" userId="a2e8f57f-e086-482b-8137-1923a9f7d4e1" providerId="ADAL" clId="{67990ED1-EB63-4BCB-A3D3-0569172AA65F}" dt="2020-03-29T15:06:07.924" v="1256" actId="962"/>
          <ac:grpSpMkLst>
            <pc:docMk/>
            <pc:sldMk cId="1589323930" sldId="407"/>
            <ac:grpSpMk id="5" creationId="{8960FE88-79AF-4B8B-85FA-E8710EF2EED0}"/>
          </ac:grpSpMkLst>
        </pc:grpChg>
        <pc:picChg chg="mod">
          <ac:chgData name="MAYO Vivienne" userId="a2e8f57f-e086-482b-8137-1923a9f7d4e1" providerId="ADAL" clId="{67990ED1-EB63-4BCB-A3D3-0569172AA65F}" dt="2020-03-29T15:06:09.803" v="1258" actId="962"/>
          <ac:picMkLst>
            <pc:docMk/>
            <pc:sldMk cId="1589323930" sldId="407"/>
            <ac:picMk id="4" creationId="{00000000-0000-0000-0000-000000000000}"/>
          </ac:picMkLst>
        </pc:picChg>
      </pc:sldChg>
      <pc:sldChg chg="modSp mod">
        <pc:chgData name="MAYO Vivienne" userId="a2e8f57f-e086-482b-8137-1923a9f7d4e1" providerId="ADAL" clId="{67990ED1-EB63-4BCB-A3D3-0569172AA65F}" dt="2020-03-29T15:03:53.599" v="847" actId="962"/>
        <pc:sldMkLst>
          <pc:docMk/>
          <pc:sldMk cId="593743015" sldId="408"/>
        </pc:sldMkLst>
        <pc:picChg chg="mod">
          <ac:chgData name="MAYO Vivienne" userId="a2e8f57f-e086-482b-8137-1923a9f7d4e1" providerId="ADAL" clId="{67990ED1-EB63-4BCB-A3D3-0569172AA65F}" dt="2020-03-29T15:03:53.599" v="847" actId="962"/>
          <ac:picMkLst>
            <pc:docMk/>
            <pc:sldMk cId="593743015" sldId="408"/>
            <ac:picMk id="21" creationId="{7FE93E7E-2BDC-4BCB-B3B3-9E54BF32837E}"/>
          </ac:picMkLst>
        </pc:picChg>
      </pc:sldChg>
      <pc:sldChg chg="modSp mod">
        <pc:chgData name="MAYO Vivienne" userId="a2e8f57f-e086-482b-8137-1923a9f7d4e1" providerId="ADAL" clId="{67990ED1-EB63-4BCB-A3D3-0569172AA65F}" dt="2020-03-29T15:02:02.292" v="827" actId="962"/>
        <pc:sldMkLst>
          <pc:docMk/>
          <pc:sldMk cId="1008366420" sldId="409"/>
        </pc:sldMkLst>
        <pc:spChg chg="mod">
          <ac:chgData name="MAYO Vivienne" userId="a2e8f57f-e086-482b-8137-1923a9f7d4e1" providerId="ADAL" clId="{67990ED1-EB63-4BCB-A3D3-0569172AA65F}" dt="2020-03-29T14:45:17.906" v="206" actId="2"/>
          <ac:spMkLst>
            <pc:docMk/>
            <pc:sldMk cId="1008366420" sldId="409"/>
            <ac:spMk id="3" creationId="{3DB4FF72-6325-4732-8167-68D9F19EB0B2}"/>
          </ac:spMkLst>
        </pc:spChg>
        <pc:picChg chg="mod">
          <ac:chgData name="MAYO Vivienne" userId="a2e8f57f-e086-482b-8137-1923a9f7d4e1" providerId="ADAL" clId="{67990ED1-EB63-4BCB-A3D3-0569172AA65F}" dt="2020-03-29T15:02:02.292" v="827" actId="962"/>
          <ac:picMkLst>
            <pc:docMk/>
            <pc:sldMk cId="1008366420" sldId="409"/>
            <ac:picMk id="4" creationId="{29E8E103-9AA6-49DC-9164-23B3A2BA551D}"/>
          </ac:picMkLst>
        </pc:picChg>
      </pc:sldChg>
      <pc:sldChg chg="modSp mod">
        <pc:chgData name="MAYO Vivienne" userId="a2e8f57f-e086-482b-8137-1923a9f7d4e1" providerId="ADAL" clId="{67990ED1-EB63-4BCB-A3D3-0569172AA65F}" dt="2020-03-29T15:07:46.067" v="1684" actId="962"/>
        <pc:sldMkLst>
          <pc:docMk/>
          <pc:sldMk cId="1212634293" sldId="410"/>
        </pc:sldMkLst>
        <pc:picChg chg="mod">
          <ac:chgData name="MAYO Vivienne" userId="a2e8f57f-e086-482b-8137-1923a9f7d4e1" providerId="ADAL" clId="{67990ED1-EB63-4BCB-A3D3-0569172AA65F}" dt="2020-03-29T15:07:12.378" v="1530" actId="962"/>
          <ac:picMkLst>
            <pc:docMk/>
            <pc:sldMk cId="1212634293" sldId="410"/>
            <ac:picMk id="5" creationId="{FC3A8B54-6D6E-406D-8F60-C2C5CA6B1264}"/>
          </ac:picMkLst>
        </pc:picChg>
        <pc:picChg chg="mod">
          <ac:chgData name="MAYO Vivienne" userId="a2e8f57f-e086-482b-8137-1923a9f7d4e1" providerId="ADAL" clId="{67990ED1-EB63-4BCB-A3D3-0569172AA65F}" dt="2020-03-29T15:07:37.719" v="1630" actId="962"/>
          <ac:picMkLst>
            <pc:docMk/>
            <pc:sldMk cId="1212634293" sldId="410"/>
            <ac:picMk id="7" creationId="{C56B41C7-1565-4733-97EF-EDB65A20D836}"/>
          </ac:picMkLst>
        </pc:picChg>
        <pc:picChg chg="mod">
          <ac:chgData name="MAYO Vivienne" userId="a2e8f57f-e086-482b-8137-1923a9f7d4e1" providerId="ADAL" clId="{67990ED1-EB63-4BCB-A3D3-0569172AA65F}" dt="2020-03-29T15:07:46.067" v="1684" actId="962"/>
          <ac:picMkLst>
            <pc:docMk/>
            <pc:sldMk cId="1212634293" sldId="410"/>
            <ac:picMk id="10" creationId="{3D774BF2-0FB8-474F-8E52-6A9A10B30A02}"/>
          </ac:picMkLst>
        </pc:picChg>
      </pc:sldChg>
      <pc:sldChg chg="modSp mod">
        <pc:chgData name="MAYO Vivienne" userId="a2e8f57f-e086-482b-8137-1923a9f7d4e1" providerId="ADAL" clId="{67990ED1-EB63-4BCB-A3D3-0569172AA65F}" dt="2020-03-29T15:09:44.041" v="2200" actId="962"/>
        <pc:sldMkLst>
          <pc:docMk/>
          <pc:sldMk cId="2534108074" sldId="411"/>
        </pc:sldMkLst>
        <pc:picChg chg="mod">
          <ac:chgData name="MAYO Vivienne" userId="a2e8f57f-e086-482b-8137-1923a9f7d4e1" providerId="ADAL" clId="{67990ED1-EB63-4BCB-A3D3-0569172AA65F}" dt="2020-03-29T15:08:48.616" v="1838" actId="962"/>
          <ac:picMkLst>
            <pc:docMk/>
            <pc:sldMk cId="2534108074" sldId="411"/>
            <ac:picMk id="5" creationId="{09BC3134-DFD0-4690-9C10-0FCFD27F56A7}"/>
          </ac:picMkLst>
        </pc:picChg>
        <pc:picChg chg="mod">
          <ac:chgData name="MAYO Vivienne" userId="a2e8f57f-e086-482b-8137-1923a9f7d4e1" providerId="ADAL" clId="{67990ED1-EB63-4BCB-A3D3-0569172AA65F}" dt="2020-03-29T15:09:22.614" v="1994" actId="962"/>
          <ac:picMkLst>
            <pc:docMk/>
            <pc:sldMk cId="2534108074" sldId="411"/>
            <ac:picMk id="7" creationId="{B29A87CD-3C70-4909-84B6-670658CCC8F6}"/>
          </ac:picMkLst>
        </pc:picChg>
        <pc:picChg chg="mod">
          <ac:chgData name="MAYO Vivienne" userId="a2e8f57f-e086-482b-8137-1923a9f7d4e1" providerId="ADAL" clId="{67990ED1-EB63-4BCB-A3D3-0569172AA65F}" dt="2020-03-29T15:09:44.041" v="2200" actId="962"/>
          <ac:picMkLst>
            <pc:docMk/>
            <pc:sldMk cId="2534108074" sldId="411"/>
            <ac:picMk id="10" creationId="{208A1646-0767-48B2-91F8-323D089E4A3A}"/>
          </ac:picMkLst>
        </pc:picChg>
      </pc:sldChg>
      <pc:sldChg chg="modSp mod">
        <pc:chgData name="MAYO Vivienne" userId="a2e8f57f-e086-482b-8137-1923a9f7d4e1" providerId="ADAL" clId="{67990ED1-EB63-4BCB-A3D3-0569172AA65F}" dt="2020-03-29T15:10:20.696" v="2420" actId="962"/>
        <pc:sldMkLst>
          <pc:docMk/>
          <pc:sldMk cId="207732833" sldId="412"/>
        </pc:sldMkLst>
        <pc:picChg chg="mod">
          <ac:chgData name="MAYO Vivienne" userId="a2e8f57f-e086-482b-8137-1923a9f7d4e1" providerId="ADAL" clId="{67990ED1-EB63-4BCB-A3D3-0569172AA65F}" dt="2020-03-29T15:10:07.790" v="2332" actId="962"/>
          <ac:picMkLst>
            <pc:docMk/>
            <pc:sldMk cId="207732833" sldId="412"/>
            <ac:picMk id="10" creationId="{ABC86721-CA22-4DB6-95A7-AA072B774BA3}"/>
          </ac:picMkLst>
        </pc:picChg>
        <pc:picChg chg="mod">
          <ac:chgData name="MAYO Vivienne" userId="a2e8f57f-e086-482b-8137-1923a9f7d4e1" providerId="ADAL" clId="{67990ED1-EB63-4BCB-A3D3-0569172AA65F}" dt="2020-03-29T15:10:20.696" v="2420" actId="962"/>
          <ac:picMkLst>
            <pc:docMk/>
            <pc:sldMk cId="207732833" sldId="412"/>
            <ac:picMk id="14" creationId="{9F2B8ECF-1BF5-415F-B9A8-168012E11360}"/>
          </ac:picMkLst>
        </pc:picChg>
      </pc:sldChg>
      <pc:sldChg chg="modSp mod">
        <pc:chgData name="MAYO Vivienne" userId="a2e8f57f-e086-482b-8137-1923a9f7d4e1" providerId="ADAL" clId="{67990ED1-EB63-4BCB-A3D3-0569172AA65F}" dt="2020-03-29T15:08:02.506" v="1722" actId="962"/>
        <pc:sldMkLst>
          <pc:docMk/>
          <pc:sldMk cId="350491756" sldId="413"/>
        </pc:sldMkLst>
        <pc:spChg chg="mod">
          <ac:chgData name="MAYO Vivienne" userId="a2e8f57f-e086-482b-8137-1923a9f7d4e1" providerId="ADAL" clId="{67990ED1-EB63-4BCB-A3D3-0569172AA65F}" dt="2020-03-29T14:45:55.600" v="216" actId="2"/>
          <ac:spMkLst>
            <pc:docMk/>
            <pc:sldMk cId="350491756" sldId="413"/>
            <ac:spMk id="2" creationId="{64848D8F-382D-4A96-BD1D-C8FBA57AAF97}"/>
          </ac:spMkLst>
        </pc:spChg>
        <pc:picChg chg="mod">
          <ac:chgData name="MAYO Vivienne" userId="a2e8f57f-e086-482b-8137-1923a9f7d4e1" providerId="ADAL" clId="{67990ED1-EB63-4BCB-A3D3-0569172AA65F}" dt="2020-03-29T15:08:02.506" v="1722" actId="962"/>
          <ac:picMkLst>
            <pc:docMk/>
            <pc:sldMk cId="350491756" sldId="413"/>
            <ac:picMk id="5" creationId="{12AE39F1-2A5E-48FF-9CDA-16595DE34FE3}"/>
          </ac:picMkLst>
        </pc:picChg>
      </pc:sldChg>
      <pc:sldChg chg="addSp delSp modSp add mod">
        <pc:chgData name="MAYO Vivienne" userId="a2e8f57f-e086-482b-8137-1923a9f7d4e1" providerId="ADAL" clId="{67990ED1-EB63-4BCB-A3D3-0569172AA65F}" dt="2020-03-29T15:00:51.094" v="315" actId="962"/>
        <pc:sldMkLst>
          <pc:docMk/>
          <pc:sldMk cId="1367170037" sldId="414"/>
        </pc:sldMkLst>
        <pc:spChg chg="mod">
          <ac:chgData name="MAYO Vivienne" userId="a2e8f57f-e086-482b-8137-1923a9f7d4e1" providerId="ADAL" clId="{67990ED1-EB63-4BCB-A3D3-0569172AA65F}" dt="2020-03-29T14:50:27.936" v="235" actId="1076"/>
          <ac:spMkLst>
            <pc:docMk/>
            <pc:sldMk cId="1367170037" sldId="414"/>
            <ac:spMk id="2" creationId="{35BA5AD9-953C-439B-9B87-3768679BFA84}"/>
          </ac:spMkLst>
        </pc:spChg>
        <pc:spChg chg="mod">
          <ac:chgData name="MAYO Vivienne" userId="a2e8f57f-e086-482b-8137-1923a9f7d4e1" providerId="ADAL" clId="{67990ED1-EB63-4BCB-A3D3-0569172AA65F}" dt="2020-03-29T14:50:32.280" v="236" actId="1076"/>
          <ac:spMkLst>
            <pc:docMk/>
            <pc:sldMk cId="1367170037" sldId="414"/>
            <ac:spMk id="3" creationId="{A5D65885-8AE7-4568-B28D-83B40479B1CC}"/>
          </ac:spMkLst>
        </pc:spChg>
        <pc:picChg chg="add del mod">
          <ac:chgData name="MAYO Vivienne" userId="a2e8f57f-e086-482b-8137-1923a9f7d4e1" providerId="ADAL" clId="{67990ED1-EB63-4BCB-A3D3-0569172AA65F}" dt="2020-03-29T14:58:41.499" v="238" actId="478"/>
          <ac:picMkLst>
            <pc:docMk/>
            <pc:sldMk cId="1367170037" sldId="414"/>
            <ac:picMk id="4" creationId="{73914655-1365-49FC-A1DA-FF133E258649}"/>
          </ac:picMkLst>
        </pc:picChg>
        <pc:picChg chg="add mod">
          <ac:chgData name="MAYO Vivienne" userId="a2e8f57f-e086-482b-8137-1923a9f7d4e1" providerId="ADAL" clId="{67990ED1-EB63-4BCB-A3D3-0569172AA65F}" dt="2020-03-29T15:00:51.094" v="315" actId="962"/>
          <ac:picMkLst>
            <pc:docMk/>
            <pc:sldMk cId="1367170037" sldId="414"/>
            <ac:picMk id="5" creationId="{DBE62AFC-C713-4EF0-9D7A-0A69C4E31AA4}"/>
          </ac:picMkLst>
        </pc:picChg>
      </pc:sldChg>
      <pc:sldChg chg="add del">
        <pc:chgData name="MAYO Vivienne" userId="a2e8f57f-e086-482b-8137-1923a9f7d4e1" providerId="ADAL" clId="{67990ED1-EB63-4BCB-A3D3-0569172AA65F}" dt="2020-03-29T14:48:40.192" v="218" actId="47"/>
        <pc:sldMkLst>
          <pc:docMk/>
          <pc:sldMk cId="253834482" sldId="4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EEF08-B22C-4C4E-97E3-06AC33A93398}" type="datetimeFigureOut">
              <a:rPr lang="en-GB" smtClean="0"/>
              <a:t>29/03/2020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D48E5-77D3-4980-9E95-90A4F1605652}" type="slidenum">
              <a:rPr lang="en-GB" smtClean="0"/>
              <a:t>‹#›</a:t>
            </a:fld>
            <a:endParaRPr lang="en-GB" dirty="0"/>
          </a:p>
        </p:txBody>
      </p:sp>
    </p:spTree>
    <p:extLst>
      <p:ext uri="{BB962C8B-B14F-4D97-AF65-F5344CB8AC3E}">
        <p14:creationId xmlns:p14="http://schemas.microsoft.com/office/powerpoint/2010/main" val="112980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fsresources.edina.ac.uk/resources/subject/primary-87/subject/using-digimaps-10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fsresources.edina.ac.uk/resources/subject/primary-8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publications/national-curriculum-in-england-geography-programmes-of-stud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publications/national-curriculum-in-england-geography-programmes-of-stud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interface/front page for Digimap for Schools. A detailed description of each feature can be found in the user guide at </a:t>
            </a:r>
            <a:r>
              <a:rPr lang="en-GB" dirty="0">
                <a:hlinkClick r:id="rId3"/>
              </a:rPr>
              <a:t>https://dfsresources.edina.ac.uk/resources/subject/primary-87/subject/using-digimaps-103</a:t>
            </a:r>
            <a:r>
              <a:rPr lang="en-GB" dirty="0"/>
              <a:t> </a:t>
            </a:r>
          </a:p>
          <a:p>
            <a:r>
              <a:rPr lang="en-GB" dirty="0"/>
              <a:t>This PowerPoint gives an outline of the resource and initial examples of how it could be used with KS1 and KS2 children. NB Digimap for schools is a very powerful tool with lots of features but children can learn a lot from the use of just a few features – on which they can then build.</a:t>
            </a:r>
          </a:p>
        </p:txBody>
      </p:sp>
      <p:sp>
        <p:nvSpPr>
          <p:cNvPr id="4" name="Slide Number Placeholder 3"/>
          <p:cNvSpPr>
            <a:spLocks noGrp="1"/>
          </p:cNvSpPr>
          <p:nvPr>
            <p:ph type="sldNum" sz="quarter" idx="5"/>
          </p:nvPr>
        </p:nvSpPr>
        <p:spPr/>
        <p:txBody>
          <a:bodyPr/>
          <a:lstStyle/>
          <a:p>
            <a:fld id="{102D48E5-77D3-4980-9E95-90A4F1605652}" type="slidenum">
              <a:rPr lang="en-GB" smtClean="0"/>
              <a:t>2</a:t>
            </a:fld>
            <a:endParaRPr lang="en-GB" dirty="0"/>
          </a:p>
        </p:txBody>
      </p:sp>
    </p:spTree>
    <p:extLst>
      <p:ext uri="{BB962C8B-B14F-4D97-AF65-F5344CB8AC3E}">
        <p14:creationId xmlns:p14="http://schemas.microsoft.com/office/powerpoint/2010/main" val="344655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D48E5-77D3-4980-9E95-90A4F1605652}" type="slidenum">
              <a:rPr lang="en-GB" smtClean="0"/>
              <a:t>16</a:t>
            </a:fld>
            <a:endParaRPr lang="en-GB" dirty="0"/>
          </a:p>
        </p:txBody>
      </p:sp>
    </p:spTree>
    <p:extLst>
      <p:ext uri="{BB962C8B-B14F-4D97-AF65-F5344CB8AC3E}">
        <p14:creationId xmlns:p14="http://schemas.microsoft.com/office/powerpoint/2010/main" val="1915165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D48E5-77D3-4980-9E95-90A4F1605652}" type="slidenum">
              <a:rPr lang="en-GB" smtClean="0"/>
              <a:t>17</a:t>
            </a:fld>
            <a:endParaRPr lang="en-GB" dirty="0"/>
          </a:p>
        </p:txBody>
      </p:sp>
    </p:spTree>
    <p:extLst>
      <p:ext uri="{BB962C8B-B14F-4D97-AF65-F5344CB8AC3E}">
        <p14:creationId xmlns:p14="http://schemas.microsoft.com/office/powerpoint/2010/main" val="4148203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just one example of progression within a school. Use of OS maps (including DfS) should be encouraged whenever studying the geography of Britain (including cross-curricular aspects e.g. journeys, trips, visits etc in other subjects).</a:t>
            </a:r>
          </a:p>
          <a:p>
            <a:r>
              <a:rPr lang="en-GB" dirty="0"/>
              <a:t>It is important that children use Digimap for Schools in every year group to develop their skills and show progression. There are a number of free resources that can be used: </a:t>
            </a:r>
            <a:r>
              <a:rPr lang="en-GB" dirty="0">
                <a:hlinkClick r:id="rId3"/>
              </a:rPr>
              <a:t>https://dfsresources.edina.ac.uk/resources/subject/primary-87</a:t>
            </a:r>
            <a:r>
              <a:rPr lang="en-GB" dirty="0"/>
              <a:t>  The subject leader might allocate specific resources to each year group to ensure development of skills and to avoid overlap. The resources chosen will also depend on the places or topics studied in each year group.</a:t>
            </a:r>
          </a:p>
        </p:txBody>
      </p:sp>
      <p:sp>
        <p:nvSpPr>
          <p:cNvPr id="4" name="Slide Number Placeholder 3"/>
          <p:cNvSpPr>
            <a:spLocks noGrp="1"/>
          </p:cNvSpPr>
          <p:nvPr>
            <p:ph type="sldNum" sz="quarter" idx="5"/>
          </p:nvPr>
        </p:nvSpPr>
        <p:spPr/>
        <p:txBody>
          <a:bodyPr/>
          <a:lstStyle/>
          <a:p>
            <a:fld id="{102D48E5-77D3-4980-9E95-90A4F1605652}" type="slidenum">
              <a:rPr lang="en-GB" smtClean="0"/>
              <a:t>18</a:t>
            </a:fld>
            <a:endParaRPr lang="en-GB" dirty="0"/>
          </a:p>
        </p:txBody>
      </p:sp>
    </p:spTree>
    <p:extLst>
      <p:ext uri="{BB962C8B-B14F-4D97-AF65-F5344CB8AC3E}">
        <p14:creationId xmlns:p14="http://schemas.microsoft.com/office/powerpoint/2010/main" val="96461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https://www.gov.uk/government/publications/national-curriculum-in-england-geography-programmes-of-study</a:t>
            </a:r>
            <a:endParaRPr lang="en-GB" dirty="0"/>
          </a:p>
          <a:p>
            <a:r>
              <a:rPr lang="en-GB" dirty="0"/>
              <a:t>At KS1 use of Digimap for Schools will be mainly teacher-led although some children may begin to add simple markers and labels. </a:t>
            </a:r>
          </a:p>
          <a:p>
            <a:r>
              <a:rPr lang="en-GB" dirty="0"/>
              <a:t>The use of digital/computing is not specifically mentioned for KS1 (as it is in KS2) but it makes sense to introduce children to digital maps to prepare them for use at KS2.</a:t>
            </a:r>
          </a:p>
          <a:p>
            <a:endParaRPr lang="en-GB" dirty="0"/>
          </a:p>
        </p:txBody>
      </p:sp>
      <p:sp>
        <p:nvSpPr>
          <p:cNvPr id="4" name="Slide Number Placeholder 3"/>
          <p:cNvSpPr>
            <a:spLocks noGrp="1"/>
          </p:cNvSpPr>
          <p:nvPr>
            <p:ph type="sldNum" sz="quarter" idx="5"/>
          </p:nvPr>
        </p:nvSpPr>
        <p:spPr/>
        <p:txBody>
          <a:bodyPr/>
          <a:lstStyle/>
          <a:p>
            <a:fld id="{102D48E5-77D3-4980-9E95-90A4F1605652}" type="slidenum">
              <a:rPr lang="en-GB" smtClean="0"/>
              <a:t>4</a:t>
            </a:fld>
            <a:endParaRPr lang="en-GB" dirty="0"/>
          </a:p>
        </p:txBody>
      </p:sp>
    </p:spTree>
    <p:extLst>
      <p:ext uri="{BB962C8B-B14F-4D97-AF65-F5344CB8AC3E}">
        <p14:creationId xmlns:p14="http://schemas.microsoft.com/office/powerpoint/2010/main" val="77905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https://www.gov.uk/government/publications/national-curriculum-in-england-geography-programmes-of-study</a:t>
            </a:r>
            <a:endParaRPr lang="en-GB" dirty="0"/>
          </a:p>
          <a:p>
            <a:endParaRPr lang="en-GB" dirty="0"/>
          </a:p>
        </p:txBody>
      </p:sp>
      <p:sp>
        <p:nvSpPr>
          <p:cNvPr id="4" name="Slide Number Placeholder 3"/>
          <p:cNvSpPr>
            <a:spLocks noGrp="1"/>
          </p:cNvSpPr>
          <p:nvPr>
            <p:ph type="sldNum" sz="quarter" idx="5"/>
          </p:nvPr>
        </p:nvSpPr>
        <p:spPr/>
        <p:txBody>
          <a:bodyPr/>
          <a:lstStyle/>
          <a:p>
            <a:fld id="{102D48E5-77D3-4980-9E95-90A4F1605652}" type="slidenum">
              <a:rPr lang="en-GB" smtClean="0"/>
              <a:t>5</a:t>
            </a:fld>
            <a:endParaRPr lang="en-GB" dirty="0"/>
          </a:p>
        </p:txBody>
      </p:sp>
    </p:spTree>
    <p:extLst>
      <p:ext uri="{BB962C8B-B14F-4D97-AF65-F5344CB8AC3E}">
        <p14:creationId xmlns:p14="http://schemas.microsoft.com/office/powerpoint/2010/main" val="206643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free, online step-by-step guides, activity ideas and help videos that accompany DfS. These can be used individually by teachers or as follow-on resources for in-school staff-training or meetings.</a:t>
            </a:r>
          </a:p>
          <a:p>
            <a:r>
              <a:rPr lang="en-GB" dirty="0"/>
              <a:t>DfS is a very powerful resource. However, teachers don’t have to wait until they understand it all before using it with children!  Knowing a few key skills within the software will enable you to start using the tool successfully especially if children are also directed to these resources and encourage to use them independently.</a:t>
            </a:r>
          </a:p>
        </p:txBody>
      </p:sp>
      <p:sp>
        <p:nvSpPr>
          <p:cNvPr id="4" name="Slide Number Placeholder 3"/>
          <p:cNvSpPr>
            <a:spLocks noGrp="1"/>
          </p:cNvSpPr>
          <p:nvPr>
            <p:ph type="sldNum" sz="quarter" idx="5"/>
          </p:nvPr>
        </p:nvSpPr>
        <p:spPr/>
        <p:txBody>
          <a:bodyPr/>
          <a:lstStyle/>
          <a:p>
            <a:fld id="{102D48E5-77D3-4980-9E95-90A4F1605652}" type="slidenum">
              <a:rPr lang="en-GB" smtClean="0"/>
              <a:t>6</a:t>
            </a:fld>
            <a:endParaRPr lang="en-GB" dirty="0"/>
          </a:p>
        </p:txBody>
      </p:sp>
    </p:spTree>
    <p:extLst>
      <p:ext uri="{BB962C8B-B14F-4D97-AF65-F5344CB8AC3E}">
        <p14:creationId xmlns:p14="http://schemas.microsoft.com/office/powerpoint/2010/main" val="111172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 Selector allows you to choose different map layers at various scales i.e. current day, aerial image, 1950s map and 1890s map. Print off these maps and get children can compare and contrast old with new or map with aerial image. Include ‘key/legend’ when you print. A separate PDF is produced which can be used with both online and printed maps.</a:t>
            </a:r>
          </a:p>
        </p:txBody>
      </p:sp>
      <p:sp>
        <p:nvSpPr>
          <p:cNvPr id="4" name="Slide Number Placeholder 3"/>
          <p:cNvSpPr>
            <a:spLocks noGrp="1"/>
          </p:cNvSpPr>
          <p:nvPr>
            <p:ph type="sldNum" sz="quarter" idx="5"/>
          </p:nvPr>
        </p:nvSpPr>
        <p:spPr/>
        <p:txBody>
          <a:bodyPr/>
          <a:lstStyle/>
          <a:p>
            <a:fld id="{102D48E5-77D3-4980-9E95-90A4F1605652}" type="slidenum">
              <a:rPr lang="en-GB" smtClean="0"/>
              <a:t>9</a:t>
            </a:fld>
            <a:endParaRPr lang="en-GB" dirty="0"/>
          </a:p>
        </p:txBody>
      </p:sp>
    </p:spTree>
    <p:extLst>
      <p:ext uri="{BB962C8B-B14F-4D97-AF65-F5344CB8AC3E}">
        <p14:creationId xmlns:p14="http://schemas.microsoft.com/office/powerpoint/2010/main" val="83852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D48E5-77D3-4980-9E95-90A4F1605652}" type="slidenum">
              <a:rPr lang="en-GB" smtClean="0"/>
              <a:t>11</a:t>
            </a:fld>
            <a:endParaRPr lang="en-GB" dirty="0"/>
          </a:p>
        </p:txBody>
      </p:sp>
    </p:spTree>
    <p:extLst>
      <p:ext uri="{BB962C8B-B14F-4D97-AF65-F5344CB8AC3E}">
        <p14:creationId xmlns:p14="http://schemas.microsoft.com/office/powerpoint/2010/main" val="172472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D48E5-77D3-4980-9E95-90A4F1605652}" type="slidenum">
              <a:rPr lang="en-GB" smtClean="0"/>
              <a:t>12</a:t>
            </a:fld>
            <a:endParaRPr lang="en-GB" dirty="0"/>
          </a:p>
        </p:txBody>
      </p:sp>
    </p:spTree>
    <p:extLst>
      <p:ext uri="{BB962C8B-B14F-4D97-AF65-F5344CB8AC3E}">
        <p14:creationId xmlns:p14="http://schemas.microsoft.com/office/powerpoint/2010/main" val="421770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demonstrate geographical features more fully by sometimes printing off a series of maps then getting the children to piece them together like a jigsaw.  This example shows the course of the River Derwent in the Lake District from its source to its mouth. This can of course be replicated with your local river or any other river or features in Britain (at varying scales). This example uses maps at a scale of 1:10000</a:t>
            </a:r>
          </a:p>
          <a:p>
            <a:r>
              <a:rPr lang="en-GB" dirty="0"/>
              <a:t>You could also print off a series of maps of your town, village or the school itself. Create jigsaws from just 3 or 4 large scale maps for younger children.</a:t>
            </a:r>
          </a:p>
        </p:txBody>
      </p:sp>
      <p:sp>
        <p:nvSpPr>
          <p:cNvPr id="4" name="Slide Number Placeholder 3"/>
          <p:cNvSpPr>
            <a:spLocks noGrp="1"/>
          </p:cNvSpPr>
          <p:nvPr>
            <p:ph type="sldNum" sz="quarter" idx="5"/>
          </p:nvPr>
        </p:nvSpPr>
        <p:spPr/>
        <p:txBody>
          <a:bodyPr/>
          <a:lstStyle/>
          <a:p>
            <a:fld id="{102D48E5-77D3-4980-9E95-90A4F1605652}" type="slidenum">
              <a:rPr lang="en-GB" smtClean="0"/>
              <a:t>14</a:t>
            </a:fld>
            <a:endParaRPr lang="en-GB" dirty="0"/>
          </a:p>
        </p:txBody>
      </p:sp>
    </p:spTree>
    <p:extLst>
      <p:ext uri="{BB962C8B-B14F-4D97-AF65-F5344CB8AC3E}">
        <p14:creationId xmlns:p14="http://schemas.microsoft.com/office/powerpoint/2010/main" val="403331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PDFs of the keys can only be printed off when you are printing a map of the relevant key. Just remember to tick the ‘print key’ box.</a:t>
            </a:r>
          </a:p>
        </p:txBody>
      </p:sp>
      <p:sp>
        <p:nvSpPr>
          <p:cNvPr id="4" name="Slide Number Placeholder 3"/>
          <p:cNvSpPr>
            <a:spLocks noGrp="1"/>
          </p:cNvSpPr>
          <p:nvPr>
            <p:ph type="sldNum" sz="quarter" idx="5"/>
          </p:nvPr>
        </p:nvSpPr>
        <p:spPr/>
        <p:txBody>
          <a:bodyPr/>
          <a:lstStyle/>
          <a:p>
            <a:fld id="{102D48E5-77D3-4980-9E95-90A4F1605652}" type="slidenum">
              <a:rPr lang="en-GB" smtClean="0"/>
              <a:t>15</a:t>
            </a:fld>
            <a:endParaRPr lang="en-GB" dirty="0"/>
          </a:p>
        </p:txBody>
      </p:sp>
    </p:spTree>
    <p:extLst>
      <p:ext uri="{BB962C8B-B14F-4D97-AF65-F5344CB8AC3E}">
        <p14:creationId xmlns:p14="http://schemas.microsoft.com/office/powerpoint/2010/main" val="173434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E03-971C-4529-8950-D6E4F7D7C8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5A8B73-5F22-42A0-B23E-1F2B340C9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5E27D4-20C5-44AF-907A-4B2E09A2097E}"/>
              </a:ext>
            </a:extLst>
          </p:cNvPr>
          <p:cNvSpPr>
            <a:spLocks noGrp="1"/>
          </p:cNvSpPr>
          <p:nvPr>
            <p:ph type="dt" sz="half" idx="10"/>
          </p:nvPr>
        </p:nvSpPr>
        <p:spPr/>
        <p:txBody>
          <a:bodyPr/>
          <a:lstStyle/>
          <a:p>
            <a:fld id="{B0D636A0-CE3B-4BE4-B7DB-052C960E3544}" type="datetimeFigureOut">
              <a:rPr lang="en-GB" smtClean="0"/>
              <a:t>29/03/2020</a:t>
            </a:fld>
            <a:endParaRPr lang="en-GB" dirty="0"/>
          </a:p>
        </p:txBody>
      </p:sp>
      <p:sp>
        <p:nvSpPr>
          <p:cNvPr id="5" name="Footer Placeholder 4">
            <a:extLst>
              <a:ext uri="{FF2B5EF4-FFF2-40B4-BE49-F238E27FC236}">
                <a16:creationId xmlns:a16="http://schemas.microsoft.com/office/drawing/2014/main" id="{79196425-8BE2-4958-96E0-CC75051EBF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9E1654F-4A76-4976-9CF3-9FCBE4F57DB8}"/>
              </a:ext>
            </a:extLst>
          </p:cNvPr>
          <p:cNvSpPr>
            <a:spLocks noGrp="1"/>
          </p:cNvSpPr>
          <p:nvPr>
            <p:ph type="sldNum" sz="quarter" idx="12"/>
          </p:nvPr>
        </p:nvSpPr>
        <p:spPr/>
        <p:txBody>
          <a:bodyPr/>
          <a:lstStyle/>
          <a:p>
            <a:fld id="{05CF4028-02C7-483E-AD8F-2556EA5A4F76}" type="slidenum">
              <a:rPr lang="en-GB" smtClean="0"/>
              <a:t>‹#›</a:t>
            </a:fld>
            <a:endParaRPr lang="en-GB" dirty="0"/>
          </a:p>
        </p:txBody>
      </p:sp>
    </p:spTree>
    <p:extLst>
      <p:ext uri="{BB962C8B-B14F-4D97-AF65-F5344CB8AC3E}">
        <p14:creationId xmlns:p14="http://schemas.microsoft.com/office/powerpoint/2010/main" val="207143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DC68-4C98-4D27-9C62-EAAD75D302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69C3CB-B965-43EA-9875-C9DD5B520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E54D2F-20BC-431E-878C-6939A38C8AD3}"/>
              </a:ext>
            </a:extLst>
          </p:cNvPr>
          <p:cNvSpPr>
            <a:spLocks noGrp="1"/>
          </p:cNvSpPr>
          <p:nvPr>
            <p:ph type="dt" sz="half" idx="10"/>
          </p:nvPr>
        </p:nvSpPr>
        <p:spPr/>
        <p:txBody>
          <a:bodyPr/>
          <a:lstStyle/>
          <a:p>
            <a:fld id="{B0D636A0-CE3B-4BE4-B7DB-052C960E3544}" type="datetimeFigureOut">
              <a:rPr lang="en-GB" smtClean="0"/>
              <a:t>29/03/2020</a:t>
            </a:fld>
            <a:endParaRPr lang="en-GB" dirty="0"/>
          </a:p>
        </p:txBody>
      </p:sp>
      <p:sp>
        <p:nvSpPr>
          <p:cNvPr id="5" name="Footer Placeholder 4">
            <a:extLst>
              <a:ext uri="{FF2B5EF4-FFF2-40B4-BE49-F238E27FC236}">
                <a16:creationId xmlns:a16="http://schemas.microsoft.com/office/drawing/2014/main" id="{DE3D6316-2A24-4957-A1F5-1215B32C74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B31E2DE-580C-4E6C-9B8A-F95FF4D66F64}"/>
              </a:ext>
            </a:extLst>
          </p:cNvPr>
          <p:cNvSpPr>
            <a:spLocks noGrp="1"/>
          </p:cNvSpPr>
          <p:nvPr>
            <p:ph type="sldNum" sz="quarter" idx="12"/>
          </p:nvPr>
        </p:nvSpPr>
        <p:spPr/>
        <p:txBody>
          <a:bodyPr/>
          <a:lstStyle/>
          <a:p>
            <a:fld id="{05CF4028-02C7-483E-AD8F-2556EA5A4F76}" type="slidenum">
              <a:rPr lang="en-GB" smtClean="0"/>
              <a:t>‹#›</a:t>
            </a:fld>
            <a:endParaRPr lang="en-GB" dirty="0"/>
          </a:p>
        </p:txBody>
      </p:sp>
    </p:spTree>
    <p:extLst>
      <p:ext uri="{BB962C8B-B14F-4D97-AF65-F5344CB8AC3E}">
        <p14:creationId xmlns:p14="http://schemas.microsoft.com/office/powerpoint/2010/main" val="244518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715D2-2873-456D-8425-A1A4BF4331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DFC90D-46EC-42BA-8B88-7BD3CFEAEE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60C33B-2803-43D2-8A8F-52FB871A1A24}"/>
              </a:ext>
            </a:extLst>
          </p:cNvPr>
          <p:cNvSpPr>
            <a:spLocks noGrp="1"/>
          </p:cNvSpPr>
          <p:nvPr>
            <p:ph type="dt" sz="half" idx="10"/>
          </p:nvPr>
        </p:nvSpPr>
        <p:spPr/>
        <p:txBody>
          <a:bodyPr/>
          <a:lstStyle/>
          <a:p>
            <a:fld id="{B0D636A0-CE3B-4BE4-B7DB-052C960E3544}" type="datetimeFigureOut">
              <a:rPr lang="en-GB" smtClean="0"/>
              <a:t>29/03/2020</a:t>
            </a:fld>
            <a:endParaRPr lang="en-GB" dirty="0"/>
          </a:p>
        </p:txBody>
      </p:sp>
      <p:sp>
        <p:nvSpPr>
          <p:cNvPr id="5" name="Footer Placeholder 4">
            <a:extLst>
              <a:ext uri="{FF2B5EF4-FFF2-40B4-BE49-F238E27FC236}">
                <a16:creationId xmlns:a16="http://schemas.microsoft.com/office/drawing/2014/main" id="{41E99471-2C78-485E-A8E5-A98113A3B7B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A6D992-3ACF-45AF-99F3-44158D180A8C}"/>
              </a:ext>
            </a:extLst>
          </p:cNvPr>
          <p:cNvSpPr>
            <a:spLocks noGrp="1"/>
          </p:cNvSpPr>
          <p:nvPr>
            <p:ph type="sldNum" sz="quarter" idx="12"/>
          </p:nvPr>
        </p:nvSpPr>
        <p:spPr/>
        <p:txBody>
          <a:bodyPr/>
          <a:lstStyle/>
          <a:p>
            <a:fld id="{05CF4028-02C7-483E-AD8F-2556EA5A4F76}" type="slidenum">
              <a:rPr lang="en-GB" smtClean="0"/>
              <a:t>‹#›</a:t>
            </a:fld>
            <a:endParaRPr lang="en-GB" dirty="0"/>
          </a:p>
        </p:txBody>
      </p:sp>
    </p:spTree>
    <p:extLst>
      <p:ext uri="{BB962C8B-B14F-4D97-AF65-F5344CB8AC3E}">
        <p14:creationId xmlns:p14="http://schemas.microsoft.com/office/powerpoint/2010/main" val="18434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0410-CA3D-4E61-A43E-9A7DC97A39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C32BBB-4AB8-49F1-8575-CC8C8BFE91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BDDB96-F8BC-4732-9709-67CCA1CF5954}"/>
              </a:ext>
            </a:extLst>
          </p:cNvPr>
          <p:cNvSpPr>
            <a:spLocks noGrp="1"/>
          </p:cNvSpPr>
          <p:nvPr>
            <p:ph type="dt" sz="half" idx="10"/>
          </p:nvPr>
        </p:nvSpPr>
        <p:spPr/>
        <p:txBody>
          <a:bodyPr/>
          <a:lstStyle/>
          <a:p>
            <a:fld id="{B0D636A0-CE3B-4BE4-B7DB-052C960E3544}" type="datetimeFigureOut">
              <a:rPr lang="en-GB" smtClean="0"/>
              <a:t>29/03/2020</a:t>
            </a:fld>
            <a:endParaRPr lang="en-GB" dirty="0"/>
          </a:p>
        </p:txBody>
      </p:sp>
      <p:sp>
        <p:nvSpPr>
          <p:cNvPr id="5" name="Footer Placeholder 4">
            <a:extLst>
              <a:ext uri="{FF2B5EF4-FFF2-40B4-BE49-F238E27FC236}">
                <a16:creationId xmlns:a16="http://schemas.microsoft.com/office/drawing/2014/main" id="{DE031B20-A476-4EE6-9F9C-BA2429422C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912960-6391-46D1-857B-B8C4D24C1973}"/>
              </a:ext>
            </a:extLst>
          </p:cNvPr>
          <p:cNvSpPr>
            <a:spLocks noGrp="1"/>
          </p:cNvSpPr>
          <p:nvPr>
            <p:ph type="sldNum" sz="quarter" idx="12"/>
          </p:nvPr>
        </p:nvSpPr>
        <p:spPr/>
        <p:txBody>
          <a:bodyPr/>
          <a:lstStyle/>
          <a:p>
            <a:fld id="{05CF4028-02C7-483E-AD8F-2556EA5A4F76}" type="slidenum">
              <a:rPr lang="en-GB" smtClean="0"/>
              <a:t>‹#›</a:t>
            </a:fld>
            <a:endParaRPr lang="en-GB" dirty="0"/>
          </a:p>
        </p:txBody>
      </p:sp>
    </p:spTree>
    <p:extLst>
      <p:ext uri="{BB962C8B-B14F-4D97-AF65-F5344CB8AC3E}">
        <p14:creationId xmlns:p14="http://schemas.microsoft.com/office/powerpoint/2010/main" val="13522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9342-3F6E-4F6D-8D80-C74D4DD94E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5D9A21-8661-4E67-B258-4B519C2A0D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75E46-F338-4BC8-BEF9-3AB0625AF407}"/>
              </a:ext>
            </a:extLst>
          </p:cNvPr>
          <p:cNvSpPr>
            <a:spLocks noGrp="1"/>
          </p:cNvSpPr>
          <p:nvPr>
            <p:ph type="dt" sz="half" idx="10"/>
          </p:nvPr>
        </p:nvSpPr>
        <p:spPr/>
        <p:txBody>
          <a:bodyPr/>
          <a:lstStyle/>
          <a:p>
            <a:fld id="{B0D636A0-CE3B-4BE4-B7DB-052C960E3544}" type="datetimeFigureOut">
              <a:rPr lang="en-GB" smtClean="0"/>
              <a:t>29/03/2020</a:t>
            </a:fld>
            <a:endParaRPr lang="en-GB" dirty="0"/>
          </a:p>
        </p:txBody>
      </p:sp>
      <p:sp>
        <p:nvSpPr>
          <p:cNvPr id="5" name="Footer Placeholder 4">
            <a:extLst>
              <a:ext uri="{FF2B5EF4-FFF2-40B4-BE49-F238E27FC236}">
                <a16:creationId xmlns:a16="http://schemas.microsoft.com/office/drawing/2014/main" id="{0A58B812-26E4-462A-8B11-C7EC9730A3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5D024E8-86DB-49FD-81BB-F6B7AEBDBE15}"/>
              </a:ext>
            </a:extLst>
          </p:cNvPr>
          <p:cNvSpPr>
            <a:spLocks noGrp="1"/>
          </p:cNvSpPr>
          <p:nvPr>
            <p:ph type="sldNum" sz="quarter" idx="12"/>
          </p:nvPr>
        </p:nvSpPr>
        <p:spPr/>
        <p:txBody>
          <a:bodyPr/>
          <a:lstStyle/>
          <a:p>
            <a:fld id="{05CF4028-02C7-483E-AD8F-2556EA5A4F76}" type="slidenum">
              <a:rPr lang="en-GB" smtClean="0"/>
              <a:t>‹#›</a:t>
            </a:fld>
            <a:endParaRPr lang="en-GB" dirty="0"/>
          </a:p>
        </p:txBody>
      </p:sp>
    </p:spTree>
    <p:extLst>
      <p:ext uri="{BB962C8B-B14F-4D97-AF65-F5344CB8AC3E}">
        <p14:creationId xmlns:p14="http://schemas.microsoft.com/office/powerpoint/2010/main" val="313131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BDB7-9E6A-4595-AEED-D6E238AB2A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2B83FE-88DD-4BD1-B041-9EB42ED5D3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8C81D4-14C7-4746-BFCD-0D1776B06D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373918-5B30-4664-9544-5C99F5F8BBCF}"/>
              </a:ext>
            </a:extLst>
          </p:cNvPr>
          <p:cNvSpPr>
            <a:spLocks noGrp="1"/>
          </p:cNvSpPr>
          <p:nvPr>
            <p:ph type="dt" sz="half" idx="10"/>
          </p:nvPr>
        </p:nvSpPr>
        <p:spPr/>
        <p:txBody>
          <a:bodyPr/>
          <a:lstStyle/>
          <a:p>
            <a:fld id="{B0D636A0-CE3B-4BE4-B7DB-052C960E3544}" type="datetimeFigureOut">
              <a:rPr lang="en-GB" smtClean="0"/>
              <a:t>29/03/2020</a:t>
            </a:fld>
            <a:endParaRPr lang="en-GB" dirty="0"/>
          </a:p>
        </p:txBody>
      </p:sp>
      <p:sp>
        <p:nvSpPr>
          <p:cNvPr id="6" name="Footer Placeholder 5">
            <a:extLst>
              <a:ext uri="{FF2B5EF4-FFF2-40B4-BE49-F238E27FC236}">
                <a16:creationId xmlns:a16="http://schemas.microsoft.com/office/drawing/2014/main" id="{22D600CA-AB46-4BD7-8F17-030A0FF2701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BD7FFE3-4318-4A92-927D-7FA8820BACED}"/>
              </a:ext>
            </a:extLst>
          </p:cNvPr>
          <p:cNvSpPr>
            <a:spLocks noGrp="1"/>
          </p:cNvSpPr>
          <p:nvPr>
            <p:ph type="sldNum" sz="quarter" idx="12"/>
          </p:nvPr>
        </p:nvSpPr>
        <p:spPr/>
        <p:txBody>
          <a:bodyPr/>
          <a:lstStyle/>
          <a:p>
            <a:fld id="{05CF4028-02C7-483E-AD8F-2556EA5A4F76}" type="slidenum">
              <a:rPr lang="en-GB" smtClean="0"/>
              <a:t>‹#›</a:t>
            </a:fld>
            <a:endParaRPr lang="en-GB" dirty="0"/>
          </a:p>
        </p:txBody>
      </p:sp>
    </p:spTree>
    <p:extLst>
      <p:ext uri="{BB962C8B-B14F-4D97-AF65-F5344CB8AC3E}">
        <p14:creationId xmlns:p14="http://schemas.microsoft.com/office/powerpoint/2010/main" val="198694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4AFE-56F8-4562-9A49-E4BB5844A6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7AAAB7-A6C8-47AE-B26D-66754183F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186DBD-50E1-4FAB-BCA0-848D962A2D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2FA3D5-BE94-444D-B5E8-FC97ED7176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92DE5A-EA3E-40A1-960F-8BD4CD1FA0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ED2D9C-E922-4698-AB0F-E51F0D56A501}"/>
              </a:ext>
            </a:extLst>
          </p:cNvPr>
          <p:cNvSpPr>
            <a:spLocks noGrp="1"/>
          </p:cNvSpPr>
          <p:nvPr>
            <p:ph type="dt" sz="half" idx="10"/>
          </p:nvPr>
        </p:nvSpPr>
        <p:spPr/>
        <p:txBody>
          <a:bodyPr/>
          <a:lstStyle/>
          <a:p>
            <a:fld id="{B0D636A0-CE3B-4BE4-B7DB-052C960E3544}" type="datetimeFigureOut">
              <a:rPr lang="en-GB" smtClean="0"/>
              <a:t>29/03/2020</a:t>
            </a:fld>
            <a:endParaRPr lang="en-GB" dirty="0"/>
          </a:p>
        </p:txBody>
      </p:sp>
      <p:sp>
        <p:nvSpPr>
          <p:cNvPr id="8" name="Footer Placeholder 7">
            <a:extLst>
              <a:ext uri="{FF2B5EF4-FFF2-40B4-BE49-F238E27FC236}">
                <a16:creationId xmlns:a16="http://schemas.microsoft.com/office/drawing/2014/main" id="{DF442D27-39CB-4ECA-9422-631801E2C5D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9B66FF3-3836-44A1-866E-AED33949F865}"/>
              </a:ext>
            </a:extLst>
          </p:cNvPr>
          <p:cNvSpPr>
            <a:spLocks noGrp="1"/>
          </p:cNvSpPr>
          <p:nvPr>
            <p:ph type="sldNum" sz="quarter" idx="12"/>
          </p:nvPr>
        </p:nvSpPr>
        <p:spPr/>
        <p:txBody>
          <a:bodyPr/>
          <a:lstStyle/>
          <a:p>
            <a:fld id="{05CF4028-02C7-483E-AD8F-2556EA5A4F76}" type="slidenum">
              <a:rPr lang="en-GB" smtClean="0"/>
              <a:t>‹#›</a:t>
            </a:fld>
            <a:endParaRPr lang="en-GB" dirty="0"/>
          </a:p>
        </p:txBody>
      </p:sp>
    </p:spTree>
    <p:extLst>
      <p:ext uri="{BB962C8B-B14F-4D97-AF65-F5344CB8AC3E}">
        <p14:creationId xmlns:p14="http://schemas.microsoft.com/office/powerpoint/2010/main" val="285283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F132-9FC5-4FCB-9503-DEB9C652A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318304-E871-4B15-8286-9A801943841D}"/>
              </a:ext>
            </a:extLst>
          </p:cNvPr>
          <p:cNvSpPr>
            <a:spLocks noGrp="1"/>
          </p:cNvSpPr>
          <p:nvPr>
            <p:ph type="dt" sz="half" idx="10"/>
          </p:nvPr>
        </p:nvSpPr>
        <p:spPr/>
        <p:txBody>
          <a:bodyPr/>
          <a:lstStyle/>
          <a:p>
            <a:fld id="{B0D636A0-CE3B-4BE4-B7DB-052C960E3544}" type="datetimeFigureOut">
              <a:rPr lang="en-GB" smtClean="0"/>
              <a:t>29/03/2020</a:t>
            </a:fld>
            <a:endParaRPr lang="en-GB" dirty="0"/>
          </a:p>
        </p:txBody>
      </p:sp>
      <p:sp>
        <p:nvSpPr>
          <p:cNvPr id="4" name="Footer Placeholder 3">
            <a:extLst>
              <a:ext uri="{FF2B5EF4-FFF2-40B4-BE49-F238E27FC236}">
                <a16:creationId xmlns:a16="http://schemas.microsoft.com/office/drawing/2014/main" id="{FDB21B2A-0645-4780-B01E-2340E407AF8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A2EF388-F1F3-416C-A4B9-0C72EE79A04D}"/>
              </a:ext>
            </a:extLst>
          </p:cNvPr>
          <p:cNvSpPr>
            <a:spLocks noGrp="1"/>
          </p:cNvSpPr>
          <p:nvPr>
            <p:ph type="sldNum" sz="quarter" idx="12"/>
          </p:nvPr>
        </p:nvSpPr>
        <p:spPr/>
        <p:txBody>
          <a:bodyPr/>
          <a:lstStyle/>
          <a:p>
            <a:fld id="{05CF4028-02C7-483E-AD8F-2556EA5A4F76}" type="slidenum">
              <a:rPr lang="en-GB" smtClean="0"/>
              <a:t>‹#›</a:t>
            </a:fld>
            <a:endParaRPr lang="en-GB" dirty="0"/>
          </a:p>
        </p:txBody>
      </p:sp>
    </p:spTree>
    <p:extLst>
      <p:ext uri="{BB962C8B-B14F-4D97-AF65-F5344CB8AC3E}">
        <p14:creationId xmlns:p14="http://schemas.microsoft.com/office/powerpoint/2010/main" val="424296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906781-27DA-456F-9C45-A854164BFCB2}"/>
              </a:ext>
            </a:extLst>
          </p:cNvPr>
          <p:cNvSpPr>
            <a:spLocks noGrp="1"/>
          </p:cNvSpPr>
          <p:nvPr>
            <p:ph type="dt" sz="half" idx="10"/>
          </p:nvPr>
        </p:nvSpPr>
        <p:spPr/>
        <p:txBody>
          <a:bodyPr/>
          <a:lstStyle/>
          <a:p>
            <a:fld id="{B0D636A0-CE3B-4BE4-B7DB-052C960E3544}" type="datetimeFigureOut">
              <a:rPr lang="en-GB" smtClean="0"/>
              <a:t>29/03/2020</a:t>
            </a:fld>
            <a:endParaRPr lang="en-GB" dirty="0"/>
          </a:p>
        </p:txBody>
      </p:sp>
      <p:sp>
        <p:nvSpPr>
          <p:cNvPr id="3" name="Footer Placeholder 2">
            <a:extLst>
              <a:ext uri="{FF2B5EF4-FFF2-40B4-BE49-F238E27FC236}">
                <a16:creationId xmlns:a16="http://schemas.microsoft.com/office/drawing/2014/main" id="{CC727C2D-D034-4A20-80F9-1886D6A9C19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76B6C0F-0B27-477E-B3B3-D0F26BCD2DB9}"/>
              </a:ext>
            </a:extLst>
          </p:cNvPr>
          <p:cNvSpPr>
            <a:spLocks noGrp="1"/>
          </p:cNvSpPr>
          <p:nvPr>
            <p:ph type="sldNum" sz="quarter" idx="12"/>
          </p:nvPr>
        </p:nvSpPr>
        <p:spPr/>
        <p:txBody>
          <a:bodyPr/>
          <a:lstStyle/>
          <a:p>
            <a:fld id="{05CF4028-02C7-483E-AD8F-2556EA5A4F76}" type="slidenum">
              <a:rPr lang="en-GB" smtClean="0"/>
              <a:t>‹#›</a:t>
            </a:fld>
            <a:endParaRPr lang="en-GB" dirty="0"/>
          </a:p>
        </p:txBody>
      </p:sp>
    </p:spTree>
    <p:extLst>
      <p:ext uri="{BB962C8B-B14F-4D97-AF65-F5344CB8AC3E}">
        <p14:creationId xmlns:p14="http://schemas.microsoft.com/office/powerpoint/2010/main" val="82033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D1CE-1FF5-4166-ADB9-425002828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8B3CE6-520D-4F36-BEE6-9943208852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F0C614-067C-4EAF-81DF-892A99B37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30DCFD-1FFC-4AF9-8932-065B0D652D7E}"/>
              </a:ext>
            </a:extLst>
          </p:cNvPr>
          <p:cNvSpPr>
            <a:spLocks noGrp="1"/>
          </p:cNvSpPr>
          <p:nvPr>
            <p:ph type="dt" sz="half" idx="10"/>
          </p:nvPr>
        </p:nvSpPr>
        <p:spPr/>
        <p:txBody>
          <a:bodyPr/>
          <a:lstStyle/>
          <a:p>
            <a:fld id="{B0D636A0-CE3B-4BE4-B7DB-052C960E3544}" type="datetimeFigureOut">
              <a:rPr lang="en-GB" smtClean="0"/>
              <a:t>29/03/2020</a:t>
            </a:fld>
            <a:endParaRPr lang="en-GB" dirty="0"/>
          </a:p>
        </p:txBody>
      </p:sp>
      <p:sp>
        <p:nvSpPr>
          <p:cNvPr id="6" name="Footer Placeholder 5">
            <a:extLst>
              <a:ext uri="{FF2B5EF4-FFF2-40B4-BE49-F238E27FC236}">
                <a16:creationId xmlns:a16="http://schemas.microsoft.com/office/drawing/2014/main" id="{7EE6D84E-70C3-41B8-9626-098397E040E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BBFFACC-C0EB-437E-92F5-646E7EFBC091}"/>
              </a:ext>
            </a:extLst>
          </p:cNvPr>
          <p:cNvSpPr>
            <a:spLocks noGrp="1"/>
          </p:cNvSpPr>
          <p:nvPr>
            <p:ph type="sldNum" sz="quarter" idx="12"/>
          </p:nvPr>
        </p:nvSpPr>
        <p:spPr/>
        <p:txBody>
          <a:bodyPr/>
          <a:lstStyle/>
          <a:p>
            <a:fld id="{05CF4028-02C7-483E-AD8F-2556EA5A4F76}" type="slidenum">
              <a:rPr lang="en-GB" smtClean="0"/>
              <a:t>‹#›</a:t>
            </a:fld>
            <a:endParaRPr lang="en-GB" dirty="0"/>
          </a:p>
        </p:txBody>
      </p:sp>
    </p:spTree>
    <p:extLst>
      <p:ext uri="{BB962C8B-B14F-4D97-AF65-F5344CB8AC3E}">
        <p14:creationId xmlns:p14="http://schemas.microsoft.com/office/powerpoint/2010/main" val="297709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3C36-8F70-4453-A89E-09AB7B518E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825B0F-EF51-4D49-94FE-C1488B35AC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D72C03C-2CB2-4ACC-9624-9BD37D66B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5FF1E-4BD0-46B1-A90C-AEB9CD913555}"/>
              </a:ext>
            </a:extLst>
          </p:cNvPr>
          <p:cNvSpPr>
            <a:spLocks noGrp="1"/>
          </p:cNvSpPr>
          <p:nvPr>
            <p:ph type="dt" sz="half" idx="10"/>
          </p:nvPr>
        </p:nvSpPr>
        <p:spPr/>
        <p:txBody>
          <a:bodyPr/>
          <a:lstStyle/>
          <a:p>
            <a:fld id="{B0D636A0-CE3B-4BE4-B7DB-052C960E3544}" type="datetimeFigureOut">
              <a:rPr lang="en-GB" smtClean="0"/>
              <a:t>29/03/2020</a:t>
            </a:fld>
            <a:endParaRPr lang="en-GB" dirty="0"/>
          </a:p>
        </p:txBody>
      </p:sp>
      <p:sp>
        <p:nvSpPr>
          <p:cNvPr id="6" name="Footer Placeholder 5">
            <a:extLst>
              <a:ext uri="{FF2B5EF4-FFF2-40B4-BE49-F238E27FC236}">
                <a16:creationId xmlns:a16="http://schemas.microsoft.com/office/drawing/2014/main" id="{FB909E59-52B8-4E75-ADD8-E78D8634265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9CA812-E09E-42C2-83BA-5969D0DD8E17}"/>
              </a:ext>
            </a:extLst>
          </p:cNvPr>
          <p:cNvSpPr>
            <a:spLocks noGrp="1"/>
          </p:cNvSpPr>
          <p:nvPr>
            <p:ph type="sldNum" sz="quarter" idx="12"/>
          </p:nvPr>
        </p:nvSpPr>
        <p:spPr/>
        <p:txBody>
          <a:bodyPr/>
          <a:lstStyle/>
          <a:p>
            <a:fld id="{05CF4028-02C7-483E-AD8F-2556EA5A4F76}" type="slidenum">
              <a:rPr lang="en-GB" smtClean="0"/>
              <a:t>‹#›</a:t>
            </a:fld>
            <a:endParaRPr lang="en-GB" dirty="0"/>
          </a:p>
        </p:txBody>
      </p:sp>
    </p:spTree>
    <p:extLst>
      <p:ext uri="{BB962C8B-B14F-4D97-AF65-F5344CB8AC3E}">
        <p14:creationId xmlns:p14="http://schemas.microsoft.com/office/powerpoint/2010/main" val="790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5CDA8-77C9-42A2-9C81-330808F33E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81DDF6-120D-4C1E-A5AD-0D03C91BBF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71B5C7-EC2D-4DC5-A942-6F2249926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636A0-CE3B-4BE4-B7DB-052C960E3544}" type="datetimeFigureOut">
              <a:rPr lang="en-GB" smtClean="0"/>
              <a:t>29/03/2020</a:t>
            </a:fld>
            <a:endParaRPr lang="en-GB" dirty="0"/>
          </a:p>
        </p:txBody>
      </p:sp>
      <p:sp>
        <p:nvSpPr>
          <p:cNvPr id="5" name="Footer Placeholder 4">
            <a:extLst>
              <a:ext uri="{FF2B5EF4-FFF2-40B4-BE49-F238E27FC236}">
                <a16:creationId xmlns:a16="http://schemas.microsoft.com/office/drawing/2014/main" id="{D9D18926-7375-44F0-9C76-39C0229A7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8EB23F0-F6B5-422A-873D-32FDAFF12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F4028-02C7-483E-AD8F-2556EA5A4F76}" type="slidenum">
              <a:rPr lang="en-GB" smtClean="0"/>
              <a:t>‹#›</a:t>
            </a:fld>
            <a:endParaRPr lang="en-GB" dirty="0"/>
          </a:p>
        </p:txBody>
      </p:sp>
    </p:spTree>
    <p:extLst>
      <p:ext uri="{BB962C8B-B14F-4D97-AF65-F5344CB8AC3E}">
        <p14:creationId xmlns:p14="http://schemas.microsoft.com/office/powerpoint/2010/main" val="111461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hyperlink" Target="https://digimapforschools.edina.ac.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fsresources.edina.ac.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digimapforschools.edina.ac.uk/help/quick-guides/maps-places/" TargetMode="External"/><Relationship Id="rId4" Type="http://schemas.openxmlformats.org/officeDocument/2006/relationships/hyperlink" Target="https://digimapforschools.edina.ac.uk/help/key-area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5AD9-953C-439B-9B87-3768679BFA84}"/>
              </a:ext>
            </a:extLst>
          </p:cNvPr>
          <p:cNvSpPr>
            <a:spLocks noGrp="1"/>
          </p:cNvSpPr>
          <p:nvPr>
            <p:ph type="ctrTitle"/>
          </p:nvPr>
        </p:nvSpPr>
        <p:spPr>
          <a:xfrm>
            <a:off x="-499183" y="431187"/>
            <a:ext cx="5687028" cy="1909763"/>
          </a:xfrm>
        </p:spPr>
        <p:txBody>
          <a:bodyPr/>
          <a:lstStyle/>
          <a:p>
            <a:r>
              <a:rPr lang="en-GB" dirty="0"/>
              <a:t>Digimap for Schools</a:t>
            </a:r>
          </a:p>
        </p:txBody>
      </p:sp>
      <p:sp>
        <p:nvSpPr>
          <p:cNvPr id="3" name="Subtitle 2">
            <a:extLst>
              <a:ext uri="{FF2B5EF4-FFF2-40B4-BE49-F238E27FC236}">
                <a16:creationId xmlns:a16="http://schemas.microsoft.com/office/drawing/2014/main" id="{A5D65885-8AE7-4568-B28D-83B40479B1CC}"/>
              </a:ext>
            </a:extLst>
          </p:cNvPr>
          <p:cNvSpPr>
            <a:spLocks noGrp="1"/>
          </p:cNvSpPr>
          <p:nvPr>
            <p:ph type="subTitle" idx="1"/>
          </p:nvPr>
        </p:nvSpPr>
        <p:spPr>
          <a:xfrm>
            <a:off x="316833" y="2887260"/>
            <a:ext cx="4054997" cy="2537749"/>
          </a:xfrm>
        </p:spPr>
        <p:txBody>
          <a:bodyPr/>
          <a:lstStyle/>
          <a:p>
            <a:r>
              <a:rPr lang="en-GB" sz="2800" i="1" dirty="0"/>
              <a:t>An introduction for primary teachers</a:t>
            </a:r>
          </a:p>
          <a:p>
            <a:endParaRPr lang="en-GB" dirty="0"/>
          </a:p>
          <a:p>
            <a:r>
              <a:rPr lang="en-GB" b="1" dirty="0"/>
              <a:t>Rowena Pryor, Teaching and Learning Consultant</a:t>
            </a:r>
          </a:p>
        </p:txBody>
      </p:sp>
      <p:pic>
        <p:nvPicPr>
          <p:cNvPr id="5" name="Picture 4" descr="aerial map of a school's playground">
            <a:extLst>
              <a:ext uri="{FF2B5EF4-FFF2-40B4-BE49-F238E27FC236}">
                <a16:creationId xmlns:a16="http://schemas.microsoft.com/office/drawing/2014/main" id="{DBE62AFC-C713-4EF0-9D7A-0A69C4E31AA4}"/>
              </a:ext>
            </a:extLst>
          </p:cNvPr>
          <p:cNvPicPr>
            <a:picLocks noChangeAspect="1"/>
          </p:cNvPicPr>
          <p:nvPr/>
        </p:nvPicPr>
        <p:blipFill>
          <a:blip r:embed="rId2"/>
          <a:stretch>
            <a:fillRect/>
          </a:stretch>
        </p:blipFill>
        <p:spPr>
          <a:xfrm>
            <a:off x="4371830" y="431187"/>
            <a:ext cx="7683610" cy="6123008"/>
          </a:xfrm>
          <a:prstGeom prst="rect">
            <a:avLst/>
          </a:prstGeom>
        </p:spPr>
      </p:pic>
    </p:spTree>
    <p:extLst>
      <p:ext uri="{BB962C8B-B14F-4D97-AF65-F5344CB8AC3E}">
        <p14:creationId xmlns:p14="http://schemas.microsoft.com/office/powerpoint/2010/main" val="1367170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47" y="216443"/>
            <a:ext cx="11670586" cy="950913"/>
          </a:xfrm>
        </p:spPr>
        <p:txBody>
          <a:bodyPr>
            <a:noAutofit/>
          </a:bodyPr>
          <a:lstStyle/>
          <a:p>
            <a:r>
              <a:rPr lang="en-GB" sz="3200" b="1" dirty="0"/>
              <a:t>Using historical maps of the local area to investigate change over time</a:t>
            </a:r>
          </a:p>
        </p:txBody>
      </p:sp>
      <p:pic>
        <p:nvPicPr>
          <p:cNvPr id="8" name="Picture 7" descr="print fi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4533" y="1282491"/>
            <a:ext cx="3312727" cy="2293812"/>
          </a:xfrm>
          <a:prstGeom prst="rect">
            <a:avLst/>
          </a:prstGeom>
        </p:spPr>
      </p:pic>
      <p:pic>
        <p:nvPicPr>
          <p:cNvPr id="9" name="Picture 8" descr="print fi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0447" y="1330112"/>
            <a:ext cx="3283074" cy="2253290"/>
          </a:xfrm>
          <a:prstGeom prst="rect">
            <a:avLst/>
          </a:prstGeom>
        </p:spPr>
      </p:pic>
      <p:sp>
        <p:nvSpPr>
          <p:cNvPr id="10" name="Oval 9" descr="circle"/>
          <p:cNvSpPr/>
          <p:nvPr/>
        </p:nvSpPr>
        <p:spPr bwMode="auto">
          <a:xfrm>
            <a:off x="3356086" y="4116554"/>
            <a:ext cx="2595897" cy="2293811"/>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Arial" pitchFamily="-106" charset="0"/>
              <a:ea typeface="ＭＳ Ｐゴシック" pitchFamily="-106" charset="-128"/>
              <a:cs typeface="ＭＳ Ｐゴシック" pitchFamily="-106" charset="-128"/>
            </a:endParaRPr>
          </a:p>
        </p:txBody>
      </p:sp>
      <p:sp>
        <p:nvSpPr>
          <p:cNvPr id="11" name="Oval 10" descr="circle"/>
          <p:cNvSpPr/>
          <p:nvPr/>
        </p:nvSpPr>
        <p:spPr bwMode="auto">
          <a:xfrm>
            <a:off x="1701209" y="4116555"/>
            <a:ext cx="2581737" cy="22938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Arial" pitchFamily="-106" charset="0"/>
              <a:ea typeface="ＭＳ Ｐゴシック" pitchFamily="-106" charset="-128"/>
              <a:cs typeface="ＭＳ Ｐゴシック" pitchFamily="-106" charset="-128"/>
            </a:endParaRPr>
          </a:p>
        </p:txBody>
      </p:sp>
      <p:sp>
        <p:nvSpPr>
          <p:cNvPr id="13" name="TextBox 12"/>
          <p:cNvSpPr txBox="1"/>
          <p:nvPr/>
        </p:nvSpPr>
        <p:spPr>
          <a:xfrm>
            <a:off x="1534725" y="4005495"/>
            <a:ext cx="936104" cy="400110"/>
          </a:xfrm>
          <a:prstGeom prst="rect">
            <a:avLst/>
          </a:prstGeom>
          <a:noFill/>
        </p:spPr>
        <p:txBody>
          <a:bodyPr wrap="square" rtlCol="0">
            <a:spAutoFit/>
          </a:bodyPr>
          <a:lstStyle/>
          <a:p>
            <a:r>
              <a:rPr lang="en-GB" sz="2000" dirty="0"/>
              <a:t>today</a:t>
            </a:r>
          </a:p>
        </p:txBody>
      </p:sp>
      <p:sp>
        <p:nvSpPr>
          <p:cNvPr id="14" name="TextBox 13"/>
          <p:cNvSpPr txBox="1"/>
          <p:nvPr/>
        </p:nvSpPr>
        <p:spPr>
          <a:xfrm>
            <a:off x="5387486" y="4075986"/>
            <a:ext cx="936104" cy="400110"/>
          </a:xfrm>
          <a:prstGeom prst="rect">
            <a:avLst/>
          </a:prstGeom>
          <a:noFill/>
        </p:spPr>
        <p:txBody>
          <a:bodyPr wrap="square" rtlCol="0">
            <a:spAutoFit/>
          </a:bodyPr>
          <a:lstStyle/>
          <a:p>
            <a:r>
              <a:rPr lang="en-GB" sz="2000" dirty="0"/>
              <a:t>1890s</a:t>
            </a:r>
          </a:p>
        </p:txBody>
      </p:sp>
      <p:sp>
        <p:nvSpPr>
          <p:cNvPr id="15" name="TextBox 14"/>
          <p:cNvSpPr txBox="1"/>
          <p:nvPr/>
        </p:nvSpPr>
        <p:spPr>
          <a:xfrm>
            <a:off x="3632290" y="4751197"/>
            <a:ext cx="462925" cy="523220"/>
          </a:xfrm>
          <a:prstGeom prst="rect">
            <a:avLst/>
          </a:prstGeom>
          <a:noFill/>
        </p:spPr>
        <p:txBody>
          <a:bodyPr wrap="square" rtlCol="0">
            <a:spAutoFit/>
          </a:bodyPr>
          <a:lstStyle/>
          <a:p>
            <a:r>
              <a:rPr lang="en-GB" sz="2800" dirty="0"/>
              <a:t>?</a:t>
            </a:r>
          </a:p>
        </p:txBody>
      </p:sp>
      <p:sp>
        <p:nvSpPr>
          <p:cNvPr id="16" name="TextBox 15">
            <a:extLst>
              <a:ext uri="{FF2B5EF4-FFF2-40B4-BE49-F238E27FC236}">
                <a16:creationId xmlns:a16="http://schemas.microsoft.com/office/drawing/2014/main" id="{997BC128-5D7D-4FF9-95EA-76AF8544DF29}"/>
              </a:ext>
            </a:extLst>
          </p:cNvPr>
          <p:cNvSpPr txBox="1"/>
          <p:nvPr/>
        </p:nvSpPr>
        <p:spPr>
          <a:xfrm>
            <a:off x="7766892" y="1598243"/>
            <a:ext cx="4208443" cy="3785652"/>
          </a:xfrm>
          <a:prstGeom prst="rect">
            <a:avLst/>
          </a:prstGeom>
          <a:noFill/>
        </p:spPr>
        <p:txBody>
          <a:bodyPr wrap="square" rtlCol="0">
            <a:spAutoFit/>
          </a:bodyPr>
          <a:lstStyle/>
          <a:p>
            <a:pPr marL="285750" indent="-285750">
              <a:buFont typeface="Arial" panose="020B0604020202020204" pitchFamily="34" charset="0"/>
              <a:buChar char="•"/>
            </a:pPr>
            <a:r>
              <a:rPr lang="en-GB" sz="2400" dirty="0"/>
              <a:t>What features can you see on today’s map?</a:t>
            </a:r>
          </a:p>
          <a:p>
            <a:pPr marL="285750" indent="-285750">
              <a:buFont typeface="Arial" panose="020B0604020202020204" pitchFamily="34" charset="0"/>
              <a:buChar char="•"/>
            </a:pPr>
            <a:r>
              <a:rPr lang="en-GB" sz="2400" dirty="0"/>
              <a:t>What features can you see on the 1890s (or 1950s) map?</a:t>
            </a:r>
          </a:p>
          <a:p>
            <a:pPr marL="285750" indent="-285750">
              <a:buFont typeface="Arial" panose="020B0604020202020204" pitchFamily="34" charset="0"/>
              <a:buChar char="•"/>
            </a:pPr>
            <a:r>
              <a:rPr lang="en-GB" sz="2400" dirty="0"/>
              <a:t>What features appear on both maps?</a:t>
            </a:r>
          </a:p>
          <a:p>
            <a:pPr marL="285750" indent="-285750">
              <a:buFont typeface="Arial" panose="020B0604020202020204" pitchFamily="34" charset="0"/>
              <a:buChar char="•"/>
            </a:pPr>
            <a:r>
              <a:rPr lang="en-GB" sz="2400" dirty="0"/>
              <a:t>Which features have disappeared?</a:t>
            </a:r>
          </a:p>
          <a:p>
            <a:pPr marL="285750" indent="-285750">
              <a:buFont typeface="Arial" panose="020B0604020202020204" pitchFamily="34" charset="0"/>
              <a:buChar char="•"/>
            </a:pPr>
            <a:r>
              <a:rPr lang="en-GB" sz="2400" dirty="0"/>
              <a:t>Download a key/legend to help identify features</a:t>
            </a:r>
          </a:p>
        </p:txBody>
      </p:sp>
      <p:sp>
        <p:nvSpPr>
          <p:cNvPr id="3" name="TextBox 2">
            <a:extLst>
              <a:ext uri="{FF2B5EF4-FFF2-40B4-BE49-F238E27FC236}">
                <a16:creationId xmlns:a16="http://schemas.microsoft.com/office/drawing/2014/main" id="{FE5124CF-00F1-4DF5-B5C8-A4259D67C652}"/>
              </a:ext>
            </a:extLst>
          </p:cNvPr>
          <p:cNvSpPr txBox="1"/>
          <p:nvPr/>
        </p:nvSpPr>
        <p:spPr>
          <a:xfrm>
            <a:off x="6654188" y="5772839"/>
            <a:ext cx="5243645" cy="738664"/>
          </a:xfrm>
          <a:prstGeom prst="rect">
            <a:avLst/>
          </a:prstGeom>
          <a:noFill/>
        </p:spPr>
        <p:txBody>
          <a:bodyPr wrap="square" rtlCol="0">
            <a:spAutoFit/>
          </a:bodyPr>
          <a:lstStyle/>
          <a:p>
            <a:r>
              <a:rPr lang="en-GB" sz="2400" b="1" dirty="0"/>
              <a:t>Zoom in and repeat at a larger scale</a:t>
            </a:r>
          </a:p>
          <a:p>
            <a:endParaRPr lang="en-GB" dirty="0"/>
          </a:p>
        </p:txBody>
      </p:sp>
    </p:spTree>
    <p:extLst>
      <p:ext uri="{BB962C8B-B14F-4D97-AF65-F5344CB8AC3E}">
        <p14:creationId xmlns:p14="http://schemas.microsoft.com/office/powerpoint/2010/main" val="37796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75EC-594C-472F-9299-D1E0961B3F52}"/>
              </a:ext>
            </a:extLst>
          </p:cNvPr>
          <p:cNvSpPr>
            <a:spLocks noGrp="1"/>
          </p:cNvSpPr>
          <p:nvPr>
            <p:ph type="title"/>
          </p:nvPr>
        </p:nvSpPr>
        <p:spPr>
          <a:xfrm>
            <a:off x="838200" y="290233"/>
            <a:ext cx="11021704" cy="1325563"/>
          </a:xfrm>
        </p:spPr>
        <p:txBody>
          <a:bodyPr>
            <a:normAutofit/>
          </a:bodyPr>
          <a:lstStyle/>
          <a:p>
            <a:r>
              <a:rPr lang="en-US" sz="3600" b="1" dirty="0"/>
              <a:t>Large scale map and aerial image (start with your school)</a:t>
            </a:r>
            <a:endParaRPr lang="en-GB" sz="3600" b="1" dirty="0"/>
          </a:p>
        </p:txBody>
      </p:sp>
      <p:pic>
        <p:nvPicPr>
          <p:cNvPr id="4" name="Content Placeholder 6" descr="large scale map of school">
            <a:extLst>
              <a:ext uri="{FF2B5EF4-FFF2-40B4-BE49-F238E27FC236}">
                <a16:creationId xmlns:a16="http://schemas.microsoft.com/office/drawing/2014/main" id="{7BC45C8D-A259-43C5-9997-A4CD1E9D9F23}"/>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2"/>
          <a:stretch/>
        </p:blipFill>
        <p:spPr>
          <a:xfrm>
            <a:off x="361943" y="3073285"/>
            <a:ext cx="5166207" cy="3494482"/>
          </a:xfrm>
          <a:prstGeom prst="rect">
            <a:avLst/>
          </a:prstGeom>
        </p:spPr>
      </p:pic>
      <p:pic>
        <p:nvPicPr>
          <p:cNvPr id="5" name="Picture 4" descr="aerial map of school">
            <a:extLst>
              <a:ext uri="{FF2B5EF4-FFF2-40B4-BE49-F238E27FC236}">
                <a16:creationId xmlns:a16="http://schemas.microsoft.com/office/drawing/2014/main" id="{10AE4ECA-FFB0-45F4-B2A1-0A75DDEEA1C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6187593" y="3073285"/>
            <a:ext cx="5166207" cy="3483864"/>
          </a:xfrm>
          <a:prstGeom prst="rect">
            <a:avLst/>
          </a:prstGeom>
        </p:spPr>
      </p:pic>
      <p:sp>
        <p:nvSpPr>
          <p:cNvPr id="7" name="TextBox 6">
            <a:extLst>
              <a:ext uri="{FF2B5EF4-FFF2-40B4-BE49-F238E27FC236}">
                <a16:creationId xmlns:a16="http://schemas.microsoft.com/office/drawing/2014/main" id="{D1337CC7-D705-4484-85E6-819F0E2740F7}"/>
              </a:ext>
            </a:extLst>
          </p:cNvPr>
          <p:cNvSpPr txBox="1"/>
          <p:nvPr/>
        </p:nvSpPr>
        <p:spPr>
          <a:xfrm>
            <a:off x="1021278" y="1413164"/>
            <a:ext cx="10515600" cy="1661993"/>
          </a:xfrm>
          <a:prstGeom prst="rect">
            <a:avLst/>
          </a:prstGeom>
          <a:noFill/>
        </p:spPr>
        <p:txBody>
          <a:bodyPr wrap="square" rtlCol="0">
            <a:spAutoFit/>
          </a:bodyPr>
          <a:lstStyle/>
          <a:p>
            <a:pPr marL="285750" indent="-285750">
              <a:buFont typeface="Arial" panose="020B0604020202020204" pitchFamily="34" charset="0"/>
              <a:buChar char="•"/>
            </a:pPr>
            <a:r>
              <a:rPr lang="en-US" sz="2800" dirty="0"/>
              <a:t>Compare and contrast</a:t>
            </a:r>
          </a:p>
          <a:p>
            <a:pPr marL="285750" indent="-285750">
              <a:buFont typeface="Arial" panose="020B0604020202020204" pitchFamily="34" charset="0"/>
              <a:buChar char="•"/>
            </a:pPr>
            <a:r>
              <a:rPr lang="en-US" sz="2800" dirty="0"/>
              <a:t>Look for human and natural features</a:t>
            </a:r>
          </a:p>
          <a:p>
            <a:pPr marL="285750" indent="-285750">
              <a:buFont typeface="Arial" panose="020B0604020202020204" pitchFamily="34" charset="0"/>
              <a:buChar char="•"/>
            </a:pPr>
            <a:r>
              <a:rPr lang="en-US" sz="2800" dirty="0"/>
              <a:t>What can be seen on the aerial but not on the map and vice versa</a:t>
            </a:r>
          </a:p>
          <a:p>
            <a:endParaRPr lang="en-GB" dirty="0"/>
          </a:p>
        </p:txBody>
      </p:sp>
    </p:spTree>
    <p:extLst>
      <p:ext uri="{BB962C8B-B14F-4D97-AF65-F5344CB8AC3E}">
        <p14:creationId xmlns:p14="http://schemas.microsoft.com/office/powerpoint/2010/main" val="312497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3596-1F3D-415A-95AC-3DC23ADF9707}"/>
              </a:ext>
            </a:extLst>
          </p:cNvPr>
          <p:cNvSpPr>
            <a:spLocks noGrp="1"/>
          </p:cNvSpPr>
          <p:nvPr>
            <p:ph type="title"/>
          </p:nvPr>
        </p:nvSpPr>
        <p:spPr>
          <a:xfrm>
            <a:off x="474910" y="22132"/>
            <a:ext cx="11518710" cy="1325563"/>
          </a:xfrm>
        </p:spPr>
        <p:txBody>
          <a:bodyPr/>
          <a:lstStyle/>
          <a:p>
            <a:r>
              <a:rPr lang="en-GB" b="1" dirty="0"/>
              <a:t>Identifying features of the local area using a key</a:t>
            </a:r>
          </a:p>
        </p:txBody>
      </p:sp>
      <p:pic>
        <p:nvPicPr>
          <p:cNvPr id="4" name="Content Placeholder 5" descr="2 school children looking at a map">
            <a:extLst>
              <a:ext uri="{FF2B5EF4-FFF2-40B4-BE49-F238E27FC236}">
                <a16:creationId xmlns:a16="http://schemas.microsoft.com/office/drawing/2014/main" id="{967E9C66-5FD8-46B0-AB72-1EF45C382A3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53598" y="1451203"/>
            <a:ext cx="6066710" cy="4523557"/>
          </a:xfrm>
        </p:spPr>
      </p:pic>
      <p:sp>
        <p:nvSpPr>
          <p:cNvPr id="5" name="TextBox 4">
            <a:extLst>
              <a:ext uri="{FF2B5EF4-FFF2-40B4-BE49-F238E27FC236}">
                <a16:creationId xmlns:a16="http://schemas.microsoft.com/office/drawing/2014/main" id="{A7B8A1C6-4F23-4FEA-94D0-6D661EC0B8CC}"/>
              </a:ext>
            </a:extLst>
          </p:cNvPr>
          <p:cNvSpPr txBox="1"/>
          <p:nvPr/>
        </p:nvSpPr>
        <p:spPr>
          <a:xfrm>
            <a:off x="99151" y="5988059"/>
            <a:ext cx="7275779" cy="646331"/>
          </a:xfrm>
          <a:prstGeom prst="rect">
            <a:avLst/>
          </a:prstGeom>
          <a:noFill/>
        </p:spPr>
        <p:txBody>
          <a:bodyPr wrap="square" rtlCol="0">
            <a:spAutoFit/>
          </a:bodyPr>
          <a:lstStyle/>
          <a:p>
            <a:pPr algn="ctr"/>
            <a:r>
              <a:rPr lang="en-GB" dirty="0"/>
              <a:t>In pairs children explore a different A3 large-scale map of their local area using a key to identify physical and human geographical features, routes etc. </a:t>
            </a:r>
          </a:p>
        </p:txBody>
      </p:sp>
      <p:pic>
        <p:nvPicPr>
          <p:cNvPr id="7" name="Picture 6" descr="A screenshot of a cell phone&#10;&#10;Description automatically generated">
            <a:extLst>
              <a:ext uri="{FF2B5EF4-FFF2-40B4-BE49-F238E27FC236}">
                <a16:creationId xmlns:a16="http://schemas.microsoft.com/office/drawing/2014/main" id="{65F1A8DF-1F82-4A58-8AE2-3FD317EAE6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0929" y="1187732"/>
            <a:ext cx="3746693" cy="5283472"/>
          </a:xfrm>
          <a:prstGeom prst="rect">
            <a:avLst/>
          </a:prstGeom>
          <a:ln>
            <a:solidFill>
              <a:schemeClr val="tx2"/>
            </a:solidFill>
          </a:ln>
        </p:spPr>
      </p:pic>
    </p:spTree>
    <p:extLst>
      <p:ext uri="{BB962C8B-B14F-4D97-AF65-F5344CB8AC3E}">
        <p14:creationId xmlns:p14="http://schemas.microsoft.com/office/powerpoint/2010/main" val="313688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 school children looking at a map"/>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929931" y="2784731"/>
            <a:ext cx="3929059" cy="2934668"/>
          </a:xfrm>
        </p:spPr>
      </p:pic>
      <p:sp>
        <p:nvSpPr>
          <p:cNvPr id="9" name="TextBox 8"/>
          <p:cNvSpPr txBox="1"/>
          <p:nvPr/>
        </p:nvSpPr>
        <p:spPr>
          <a:xfrm>
            <a:off x="294168" y="1089400"/>
            <a:ext cx="10934642" cy="1661993"/>
          </a:xfrm>
          <a:prstGeom prst="rect">
            <a:avLst/>
          </a:prstGeom>
          <a:noFill/>
        </p:spPr>
        <p:txBody>
          <a:bodyPr wrap="square" rtlCol="0">
            <a:spAutoFit/>
          </a:bodyPr>
          <a:lstStyle/>
          <a:p>
            <a:pPr marL="457200" indent="-457200">
              <a:buFont typeface="Wingdings" panose="05000000000000000000" pitchFamily="2" charset="2"/>
              <a:buChar char="§"/>
            </a:pPr>
            <a:r>
              <a:rPr lang="en-GB" sz="2800" dirty="0"/>
              <a:t>Each overlapping map includes the school (north, south, east and west)</a:t>
            </a:r>
          </a:p>
          <a:p>
            <a:pPr marL="457200" indent="-457200">
              <a:buFont typeface="Wingdings" panose="05000000000000000000" pitchFamily="2" charset="2"/>
              <a:buChar char="§"/>
            </a:pPr>
            <a:r>
              <a:rPr lang="en-GB" sz="2800" dirty="0"/>
              <a:t>The maps are then placed together to create a larger map of the area with the school in the centre.</a:t>
            </a:r>
          </a:p>
          <a:p>
            <a:pPr marL="285750" indent="-285750" algn="ctr">
              <a:buFont typeface="Arial" panose="020B0604020202020204" pitchFamily="34" charset="0"/>
              <a:buChar char="•"/>
            </a:pPr>
            <a:endParaRPr lang="en-GB" dirty="0"/>
          </a:p>
        </p:txBody>
      </p:sp>
      <p:grpSp>
        <p:nvGrpSpPr>
          <p:cNvPr id="3" name="Group 2" descr="2 school children looking at a map">
            <a:extLst>
              <a:ext uri="{FF2B5EF4-FFF2-40B4-BE49-F238E27FC236}">
                <a16:creationId xmlns:a16="http://schemas.microsoft.com/office/drawing/2014/main" id="{D7F85FFB-6A26-429D-998A-8DCEB15C1A61}"/>
              </a:ext>
            </a:extLst>
          </p:cNvPr>
          <p:cNvGrpSpPr/>
          <p:nvPr/>
        </p:nvGrpSpPr>
        <p:grpSpPr>
          <a:xfrm>
            <a:off x="450944" y="2915359"/>
            <a:ext cx="2952328" cy="3050562"/>
            <a:chOff x="450944" y="2915359"/>
            <a:chExt cx="2952328" cy="3050562"/>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0944" y="2915359"/>
              <a:ext cx="2952328" cy="3050562"/>
            </a:xfrm>
            <a:prstGeom prst="rect">
              <a:avLst/>
            </a:prstGeom>
          </p:spPr>
        </p:pic>
        <p:sp>
          <p:nvSpPr>
            <p:cNvPr id="11" name="Oval 10"/>
            <p:cNvSpPr/>
            <p:nvPr/>
          </p:nvSpPr>
          <p:spPr bwMode="auto">
            <a:xfrm>
              <a:off x="2305751" y="5073085"/>
              <a:ext cx="432048" cy="42508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Arial" pitchFamily="-106" charset="0"/>
                <a:ea typeface="ＭＳ Ｐゴシック" pitchFamily="-106" charset="-128"/>
                <a:cs typeface="ＭＳ Ｐゴシック" pitchFamily="-106" charset="-128"/>
              </a:endParaRPr>
            </a:p>
          </p:txBody>
        </p:sp>
      </p:grpSp>
      <p:sp>
        <p:nvSpPr>
          <p:cNvPr id="12" name="Oval 11"/>
          <p:cNvSpPr/>
          <p:nvPr/>
        </p:nvSpPr>
        <p:spPr bwMode="auto">
          <a:xfrm>
            <a:off x="10046501" y="3694138"/>
            <a:ext cx="360040" cy="3600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Arial" pitchFamily="-106" charset="0"/>
              <a:ea typeface="ＭＳ Ｐゴシック" pitchFamily="-106" charset="-128"/>
              <a:cs typeface="ＭＳ Ｐゴシック" pitchFamily="-106" charset="-128"/>
            </a:endParaRPr>
          </a:p>
        </p:txBody>
      </p:sp>
      <p:grpSp>
        <p:nvGrpSpPr>
          <p:cNvPr id="5" name="Group 4" descr="2 school children looking at a map">
            <a:extLst>
              <a:ext uri="{FF2B5EF4-FFF2-40B4-BE49-F238E27FC236}">
                <a16:creationId xmlns:a16="http://schemas.microsoft.com/office/drawing/2014/main" id="{8960FE88-79AF-4B8B-85FA-E8710EF2EED0}"/>
              </a:ext>
            </a:extLst>
          </p:cNvPr>
          <p:cNvGrpSpPr/>
          <p:nvPr/>
        </p:nvGrpSpPr>
        <p:grpSpPr>
          <a:xfrm>
            <a:off x="3674271" y="3874158"/>
            <a:ext cx="3929059" cy="2822935"/>
            <a:chOff x="3674271" y="3874158"/>
            <a:chExt cx="3929059" cy="2822935"/>
          </a:xfrm>
        </p:grpSpPr>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74271" y="3874158"/>
              <a:ext cx="3929059" cy="2822935"/>
            </a:xfrm>
            <a:prstGeom prst="rect">
              <a:avLst/>
            </a:prstGeom>
          </p:spPr>
        </p:pic>
        <p:sp>
          <p:nvSpPr>
            <p:cNvPr id="13" name="Oval 12"/>
            <p:cNvSpPr/>
            <p:nvPr/>
          </p:nvSpPr>
          <p:spPr bwMode="auto">
            <a:xfrm>
              <a:off x="5638800" y="5205752"/>
              <a:ext cx="326602" cy="2924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Arial" pitchFamily="-106" charset="0"/>
                <a:ea typeface="ＭＳ Ｐゴシック" pitchFamily="-106" charset="-128"/>
                <a:cs typeface="ＭＳ Ｐゴシック" pitchFamily="-106" charset="-128"/>
              </a:endParaRPr>
            </a:p>
          </p:txBody>
        </p:sp>
      </p:grpSp>
      <p:sp>
        <p:nvSpPr>
          <p:cNvPr id="14" name="Title 1">
            <a:extLst>
              <a:ext uri="{FF2B5EF4-FFF2-40B4-BE49-F238E27FC236}">
                <a16:creationId xmlns:a16="http://schemas.microsoft.com/office/drawing/2014/main" id="{EE08D9BC-467B-428E-B070-B551E3C2785E}"/>
              </a:ext>
            </a:extLst>
          </p:cNvPr>
          <p:cNvSpPr>
            <a:spLocks noGrp="1"/>
          </p:cNvSpPr>
          <p:nvPr>
            <p:ph type="title"/>
          </p:nvPr>
        </p:nvSpPr>
        <p:spPr>
          <a:xfrm>
            <a:off x="922577" y="216443"/>
            <a:ext cx="10975255" cy="950913"/>
          </a:xfrm>
        </p:spPr>
        <p:txBody>
          <a:bodyPr>
            <a:noAutofit/>
          </a:bodyPr>
          <a:lstStyle/>
          <a:p>
            <a:r>
              <a:rPr lang="en-GB" sz="3600" b="1" dirty="0"/>
              <a:t>North, South, West and East</a:t>
            </a:r>
          </a:p>
        </p:txBody>
      </p:sp>
    </p:spTree>
    <p:extLst>
      <p:ext uri="{BB962C8B-B14F-4D97-AF65-F5344CB8AC3E}">
        <p14:creationId xmlns:p14="http://schemas.microsoft.com/office/powerpoint/2010/main" val="158932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A6A1-2AC7-4FEF-9420-5162A19890F3}"/>
              </a:ext>
            </a:extLst>
          </p:cNvPr>
          <p:cNvSpPr>
            <a:spLocks noGrp="1"/>
          </p:cNvSpPr>
          <p:nvPr>
            <p:ph type="title"/>
          </p:nvPr>
        </p:nvSpPr>
        <p:spPr>
          <a:xfrm>
            <a:off x="510654" y="365125"/>
            <a:ext cx="6654421" cy="1325563"/>
          </a:xfrm>
        </p:spPr>
        <p:txBody>
          <a:bodyPr/>
          <a:lstStyle/>
          <a:p>
            <a:r>
              <a:rPr lang="en-GB" b="1" dirty="0"/>
              <a:t>Studying geographical features e.g. rivers</a:t>
            </a:r>
          </a:p>
        </p:txBody>
      </p:sp>
      <p:pic>
        <p:nvPicPr>
          <p:cNvPr id="5" name="Content Placeholder 4" descr="A group of people looking at a series of maps ">
            <a:extLst>
              <a:ext uri="{FF2B5EF4-FFF2-40B4-BE49-F238E27FC236}">
                <a16:creationId xmlns:a16="http://schemas.microsoft.com/office/drawing/2014/main" id="{4E0BD771-EB99-4100-AAF6-C9DDC8B60EA3}"/>
              </a:ext>
            </a:extLst>
          </p:cNvPr>
          <p:cNvPicPr>
            <a:picLocks noGrp="1" noChangeAspect="1"/>
          </p:cNvPicPr>
          <p:nvPr>
            <p:ph idx="1"/>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510654" y="1799514"/>
            <a:ext cx="5801784" cy="3604642"/>
          </a:xfrm>
        </p:spPr>
      </p:pic>
      <p:pic>
        <p:nvPicPr>
          <p:cNvPr id="7" name="Picture 6" descr="1:10000 scale map print">
            <a:extLst>
              <a:ext uri="{FF2B5EF4-FFF2-40B4-BE49-F238E27FC236}">
                <a16:creationId xmlns:a16="http://schemas.microsoft.com/office/drawing/2014/main" id="{249A327A-FC22-47C2-9070-7052B84C90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4361" y="871799"/>
            <a:ext cx="2455571" cy="3507958"/>
          </a:xfrm>
          <a:prstGeom prst="rect">
            <a:avLst/>
          </a:prstGeom>
        </p:spPr>
      </p:pic>
      <p:sp>
        <p:nvSpPr>
          <p:cNvPr id="8" name="TextBox 7">
            <a:extLst>
              <a:ext uri="{FF2B5EF4-FFF2-40B4-BE49-F238E27FC236}">
                <a16:creationId xmlns:a16="http://schemas.microsoft.com/office/drawing/2014/main" id="{997835FC-D846-4925-AE80-583E9D65CC40}"/>
              </a:ext>
            </a:extLst>
          </p:cNvPr>
          <p:cNvSpPr txBox="1"/>
          <p:nvPr/>
        </p:nvSpPr>
        <p:spPr>
          <a:xfrm>
            <a:off x="6809214" y="5912796"/>
            <a:ext cx="5178873" cy="369332"/>
          </a:xfrm>
          <a:prstGeom prst="rect">
            <a:avLst/>
          </a:prstGeom>
          <a:noFill/>
        </p:spPr>
        <p:txBody>
          <a:bodyPr wrap="square" rtlCol="0">
            <a:spAutoFit/>
          </a:bodyPr>
          <a:lstStyle/>
          <a:p>
            <a:r>
              <a:rPr lang="en-GB" dirty="0"/>
              <a:t>Mouth and source of the River Derwent in Cumbria</a:t>
            </a:r>
          </a:p>
        </p:txBody>
      </p:sp>
      <p:sp>
        <p:nvSpPr>
          <p:cNvPr id="9" name="TextBox 8">
            <a:extLst>
              <a:ext uri="{FF2B5EF4-FFF2-40B4-BE49-F238E27FC236}">
                <a16:creationId xmlns:a16="http://schemas.microsoft.com/office/drawing/2014/main" id="{ADB0D9D8-BAC3-4277-BAF8-23C43C1D6047}"/>
              </a:ext>
            </a:extLst>
          </p:cNvPr>
          <p:cNvSpPr txBox="1"/>
          <p:nvPr/>
        </p:nvSpPr>
        <p:spPr>
          <a:xfrm>
            <a:off x="510654" y="5404156"/>
            <a:ext cx="5801784" cy="369332"/>
          </a:xfrm>
          <a:prstGeom prst="rect">
            <a:avLst/>
          </a:prstGeom>
          <a:noFill/>
        </p:spPr>
        <p:txBody>
          <a:bodyPr wrap="square" rtlCol="0">
            <a:spAutoFit/>
          </a:bodyPr>
          <a:lstStyle/>
          <a:p>
            <a:r>
              <a:rPr lang="en-GB" dirty="0"/>
              <a:t>Course of the River Derwent in Cumbria (17 x A3 maps)</a:t>
            </a:r>
          </a:p>
        </p:txBody>
      </p:sp>
      <p:pic>
        <p:nvPicPr>
          <p:cNvPr id="11" name="Picture 10" descr="1:10000 scale map print">
            <a:extLst>
              <a:ext uri="{FF2B5EF4-FFF2-40B4-BE49-F238E27FC236}">
                <a16:creationId xmlns:a16="http://schemas.microsoft.com/office/drawing/2014/main" id="{C7CDD6C8-1325-42D8-B8E1-C2597C3BB1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98651" y="2058547"/>
            <a:ext cx="2584583" cy="3714941"/>
          </a:xfrm>
          <a:prstGeom prst="rect">
            <a:avLst/>
          </a:prstGeom>
        </p:spPr>
      </p:pic>
      <p:sp>
        <p:nvSpPr>
          <p:cNvPr id="12" name="TextBox 11">
            <a:extLst>
              <a:ext uri="{FF2B5EF4-FFF2-40B4-BE49-F238E27FC236}">
                <a16:creationId xmlns:a16="http://schemas.microsoft.com/office/drawing/2014/main" id="{605E5675-AA1C-4112-B25A-17C2443E5F09}"/>
              </a:ext>
            </a:extLst>
          </p:cNvPr>
          <p:cNvSpPr txBox="1"/>
          <p:nvPr/>
        </p:nvSpPr>
        <p:spPr>
          <a:xfrm>
            <a:off x="7485723" y="4783962"/>
            <a:ext cx="1774209" cy="369332"/>
          </a:xfrm>
          <a:prstGeom prst="rect">
            <a:avLst/>
          </a:prstGeom>
          <a:noFill/>
        </p:spPr>
        <p:txBody>
          <a:bodyPr wrap="square" rtlCol="0">
            <a:spAutoFit/>
          </a:bodyPr>
          <a:lstStyle/>
          <a:p>
            <a:r>
              <a:rPr lang="en-GB" dirty="0"/>
              <a:t>Scale 1:10000</a:t>
            </a:r>
          </a:p>
        </p:txBody>
      </p:sp>
    </p:spTree>
    <p:extLst>
      <p:ext uri="{BB962C8B-B14F-4D97-AF65-F5344CB8AC3E}">
        <p14:creationId xmlns:p14="http://schemas.microsoft.com/office/powerpoint/2010/main" val="83192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7027-3B2E-4C28-AA2B-6CA77FFB75EA}"/>
              </a:ext>
            </a:extLst>
          </p:cNvPr>
          <p:cNvSpPr>
            <a:spLocks noGrp="1"/>
          </p:cNvSpPr>
          <p:nvPr>
            <p:ph type="title"/>
          </p:nvPr>
        </p:nvSpPr>
        <p:spPr>
          <a:xfrm>
            <a:off x="838200" y="125488"/>
            <a:ext cx="10515600" cy="1325563"/>
          </a:xfrm>
        </p:spPr>
        <p:txBody>
          <a:bodyPr/>
          <a:lstStyle/>
          <a:p>
            <a:r>
              <a:rPr lang="en-GB" dirty="0"/>
              <a:t>Map Keys (Legend)</a:t>
            </a:r>
          </a:p>
        </p:txBody>
      </p:sp>
      <p:sp>
        <p:nvSpPr>
          <p:cNvPr id="3" name="Content Placeholder 2">
            <a:extLst>
              <a:ext uri="{FF2B5EF4-FFF2-40B4-BE49-F238E27FC236}">
                <a16:creationId xmlns:a16="http://schemas.microsoft.com/office/drawing/2014/main" id="{42C8AFED-220F-4475-A571-228CC0352DF0}"/>
              </a:ext>
            </a:extLst>
          </p:cNvPr>
          <p:cNvSpPr>
            <a:spLocks noGrp="1"/>
          </p:cNvSpPr>
          <p:nvPr>
            <p:ph idx="1"/>
          </p:nvPr>
        </p:nvSpPr>
        <p:spPr>
          <a:xfrm>
            <a:off x="455546" y="1451051"/>
            <a:ext cx="5857119" cy="4351338"/>
          </a:xfrm>
        </p:spPr>
        <p:txBody>
          <a:bodyPr/>
          <a:lstStyle/>
          <a:p>
            <a:r>
              <a:rPr lang="en-GB" dirty="0"/>
              <a:t>Each OS map/scale has a different key</a:t>
            </a:r>
          </a:p>
          <a:p>
            <a:r>
              <a:rPr lang="en-GB" dirty="0"/>
              <a:t>The Historical maps and world maps also have separate keys</a:t>
            </a:r>
          </a:p>
          <a:p>
            <a:r>
              <a:rPr lang="en-GB" dirty="0"/>
              <a:t>Tick the ‘Add Legend’ box when printing</a:t>
            </a:r>
          </a:p>
          <a:p>
            <a:r>
              <a:rPr lang="en-GB" dirty="0"/>
              <a:t>Print these off as PDFs to use alongside the digital maps or with paper maps</a:t>
            </a:r>
          </a:p>
        </p:txBody>
      </p:sp>
      <p:pic>
        <p:nvPicPr>
          <p:cNvPr id="5" name="Picture 4" descr="print menu">
            <a:extLst>
              <a:ext uri="{FF2B5EF4-FFF2-40B4-BE49-F238E27FC236}">
                <a16:creationId xmlns:a16="http://schemas.microsoft.com/office/drawing/2014/main" id="{ED62EFBF-C363-4CA5-8EBD-5F9A1836CE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6183" y="3556277"/>
            <a:ext cx="4520271" cy="3021999"/>
          </a:xfrm>
          <a:prstGeom prst="rect">
            <a:avLst/>
          </a:prstGeom>
        </p:spPr>
      </p:pic>
      <p:pic>
        <p:nvPicPr>
          <p:cNvPr id="7" name="Picture 6" descr="map key menu">
            <a:extLst>
              <a:ext uri="{FF2B5EF4-FFF2-40B4-BE49-F238E27FC236}">
                <a16:creationId xmlns:a16="http://schemas.microsoft.com/office/drawing/2014/main" id="{46A4C970-630C-44CE-850B-E925600276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5701" y="125488"/>
            <a:ext cx="3440753" cy="3343172"/>
          </a:xfrm>
          <a:prstGeom prst="rect">
            <a:avLst/>
          </a:prstGeom>
        </p:spPr>
      </p:pic>
      <p:cxnSp>
        <p:nvCxnSpPr>
          <p:cNvPr id="9" name="Straight Arrow Connector 8">
            <a:extLst>
              <a:ext uri="{FF2B5EF4-FFF2-40B4-BE49-F238E27FC236}">
                <a16:creationId xmlns:a16="http://schemas.microsoft.com/office/drawing/2014/main" id="{02CCF877-95CE-484D-9AB6-80D14911B77D}"/>
              </a:ext>
            </a:extLst>
          </p:cNvPr>
          <p:cNvCxnSpPr>
            <a:cxnSpLocks/>
          </p:cNvCxnSpPr>
          <p:nvPr/>
        </p:nvCxnSpPr>
        <p:spPr>
          <a:xfrm>
            <a:off x="5431316" y="3626720"/>
            <a:ext cx="1949985" cy="2785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377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B938B-6BA9-41C2-AF02-326DFF910C5F}"/>
              </a:ext>
            </a:extLst>
          </p:cNvPr>
          <p:cNvSpPr>
            <a:spLocks noGrp="1"/>
          </p:cNvSpPr>
          <p:nvPr>
            <p:ph type="title"/>
          </p:nvPr>
        </p:nvSpPr>
        <p:spPr>
          <a:xfrm>
            <a:off x="838200" y="276990"/>
            <a:ext cx="10515600" cy="1325563"/>
          </a:xfrm>
        </p:spPr>
        <p:txBody>
          <a:bodyPr/>
          <a:lstStyle/>
          <a:p>
            <a:r>
              <a:rPr lang="en-GB" b="1" dirty="0"/>
              <a:t>Key Stage 1 activities/focus</a:t>
            </a:r>
          </a:p>
        </p:txBody>
      </p:sp>
      <p:sp>
        <p:nvSpPr>
          <p:cNvPr id="3" name="Content Placeholder 2">
            <a:extLst>
              <a:ext uri="{FF2B5EF4-FFF2-40B4-BE49-F238E27FC236}">
                <a16:creationId xmlns:a16="http://schemas.microsoft.com/office/drawing/2014/main" id="{A0C17C8C-E16E-48EF-A564-2D3C503D0DAF}"/>
              </a:ext>
            </a:extLst>
          </p:cNvPr>
          <p:cNvSpPr>
            <a:spLocks noGrp="1"/>
          </p:cNvSpPr>
          <p:nvPr>
            <p:ph idx="1"/>
          </p:nvPr>
        </p:nvSpPr>
        <p:spPr>
          <a:xfrm>
            <a:off x="616944" y="1563593"/>
            <a:ext cx="11182121" cy="4351338"/>
          </a:xfrm>
        </p:spPr>
        <p:txBody>
          <a:bodyPr>
            <a:noAutofit/>
          </a:bodyPr>
          <a:lstStyle/>
          <a:p>
            <a:r>
              <a:rPr lang="en-GB" sz="3200" dirty="0"/>
              <a:t>Mainly teacher-led activities</a:t>
            </a:r>
          </a:p>
          <a:p>
            <a:r>
              <a:rPr lang="en-GB" sz="3200" dirty="0"/>
              <a:t>Search by place or postcode</a:t>
            </a:r>
          </a:p>
          <a:p>
            <a:r>
              <a:rPr lang="en-GB" sz="3200" dirty="0"/>
              <a:t>Identify differences between an aerial photo and a map</a:t>
            </a:r>
          </a:p>
          <a:p>
            <a:r>
              <a:rPr lang="en-GB" sz="3200" dirty="0"/>
              <a:t>Large-scale map vs aerial photo of the schools grounds, locality</a:t>
            </a:r>
          </a:p>
          <a:p>
            <a:r>
              <a:rPr lang="en-GB" sz="3200" dirty="0"/>
              <a:t>Physical/natural features vs human/man-made features</a:t>
            </a:r>
          </a:p>
          <a:p>
            <a:r>
              <a:rPr lang="en-GB" sz="3200" dirty="0"/>
              <a:t>UK 4 countries and capital cities – zoom in to see features</a:t>
            </a:r>
          </a:p>
          <a:p>
            <a:r>
              <a:rPr lang="en-GB" sz="3200" dirty="0"/>
              <a:t>Add simple markers or labels to online maps</a:t>
            </a:r>
          </a:p>
          <a:p>
            <a:r>
              <a:rPr lang="en-GB" sz="3200" dirty="0"/>
              <a:t>View and annotate paper copies of the maps</a:t>
            </a:r>
          </a:p>
          <a:p>
            <a:r>
              <a:rPr lang="en-GB" sz="3200" dirty="0"/>
              <a:t>Know about other digital maps e.g. Google Earth</a:t>
            </a:r>
          </a:p>
        </p:txBody>
      </p:sp>
    </p:spTree>
    <p:extLst>
      <p:ext uri="{BB962C8B-B14F-4D97-AF65-F5344CB8AC3E}">
        <p14:creationId xmlns:p14="http://schemas.microsoft.com/office/powerpoint/2010/main" val="4054740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6659C-E600-44AD-9B52-1F318FC69367}"/>
              </a:ext>
            </a:extLst>
          </p:cNvPr>
          <p:cNvSpPr>
            <a:spLocks noGrp="1"/>
          </p:cNvSpPr>
          <p:nvPr>
            <p:ph type="title"/>
          </p:nvPr>
        </p:nvSpPr>
        <p:spPr>
          <a:xfrm>
            <a:off x="838199" y="224641"/>
            <a:ext cx="10515600" cy="1325563"/>
          </a:xfrm>
        </p:spPr>
        <p:txBody>
          <a:bodyPr/>
          <a:lstStyle/>
          <a:p>
            <a:r>
              <a:rPr lang="en-GB" b="1" dirty="0"/>
              <a:t>Key Stage 2 activities/focus</a:t>
            </a:r>
          </a:p>
        </p:txBody>
      </p:sp>
      <p:sp>
        <p:nvSpPr>
          <p:cNvPr id="3" name="Content Placeholder 2">
            <a:extLst>
              <a:ext uri="{FF2B5EF4-FFF2-40B4-BE49-F238E27FC236}">
                <a16:creationId xmlns:a16="http://schemas.microsoft.com/office/drawing/2014/main" id="{0FBEA18D-B92B-4A44-9A9E-ACD76F78D3D3}"/>
              </a:ext>
            </a:extLst>
          </p:cNvPr>
          <p:cNvSpPr>
            <a:spLocks noGrp="1"/>
          </p:cNvSpPr>
          <p:nvPr>
            <p:ph idx="1"/>
          </p:nvPr>
        </p:nvSpPr>
        <p:spPr>
          <a:xfrm>
            <a:off x="367227" y="1395968"/>
            <a:ext cx="11457543" cy="4351338"/>
          </a:xfrm>
        </p:spPr>
        <p:txBody>
          <a:bodyPr>
            <a:noAutofit/>
          </a:bodyPr>
          <a:lstStyle/>
          <a:p>
            <a:r>
              <a:rPr lang="en-GB" sz="3200" dirty="0"/>
              <a:t>Use more features independently </a:t>
            </a:r>
          </a:p>
          <a:p>
            <a:r>
              <a:rPr lang="en-GB" sz="3200" dirty="0"/>
              <a:t>Historical maps </a:t>
            </a:r>
          </a:p>
          <a:p>
            <a:r>
              <a:rPr lang="en-GB" sz="3200" dirty="0"/>
              <a:t>World maps</a:t>
            </a:r>
          </a:p>
          <a:p>
            <a:r>
              <a:rPr lang="en-GB" sz="3200" dirty="0"/>
              <a:t>Scale </a:t>
            </a:r>
          </a:p>
          <a:p>
            <a:r>
              <a:rPr lang="en-GB" sz="3200" dirty="0"/>
              <a:t>Measurement tools – distance, area</a:t>
            </a:r>
          </a:p>
          <a:p>
            <a:r>
              <a:rPr lang="en-GB" sz="3200" dirty="0"/>
              <a:t>Overlays – latitude, longitude, time zones</a:t>
            </a:r>
          </a:p>
          <a:p>
            <a:r>
              <a:rPr lang="en-GB" sz="3200" dirty="0"/>
              <a:t>Know the difference between OS maps (Britain) and other maps</a:t>
            </a:r>
          </a:p>
          <a:p>
            <a:r>
              <a:rPr lang="en-GB" sz="3200" dirty="0"/>
              <a:t>Save and print maps. Annotate paper copies of the maps</a:t>
            </a:r>
          </a:p>
          <a:p>
            <a:r>
              <a:rPr lang="en-GB" sz="3200" dirty="0"/>
              <a:t>Cross-curricular</a:t>
            </a:r>
          </a:p>
        </p:txBody>
      </p:sp>
    </p:spTree>
    <p:extLst>
      <p:ext uri="{BB962C8B-B14F-4D97-AF65-F5344CB8AC3E}">
        <p14:creationId xmlns:p14="http://schemas.microsoft.com/office/powerpoint/2010/main" val="2444929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54A7-9AAE-4CBD-ACE9-4745361D7DC7}"/>
              </a:ext>
            </a:extLst>
          </p:cNvPr>
          <p:cNvSpPr>
            <a:spLocks noGrp="1"/>
          </p:cNvSpPr>
          <p:nvPr>
            <p:ph type="title"/>
          </p:nvPr>
        </p:nvSpPr>
        <p:spPr>
          <a:xfrm>
            <a:off x="838200" y="0"/>
            <a:ext cx="10515600" cy="1032160"/>
          </a:xfrm>
        </p:spPr>
        <p:txBody>
          <a:bodyPr/>
          <a:lstStyle/>
          <a:p>
            <a:r>
              <a:rPr lang="en-GB" dirty="0"/>
              <a:t>Progression summary (one example)</a:t>
            </a:r>
          </a:p>
        </p:txBody>
      </p:sp>
      <p:graphicFrame>
        <p:nvGraphicFramePr>
          <p:cNvPr id="4" name="Table 4">
            <a:extLst>
              <a:ext uri="{FF2B5EF4-FFF2-40B4-BE49-F238E27FC236}">
                <a16:creationId xmlns:a16="http://schemas.microsoft.com/office/drawing/2014/main" id="{E377824E-1213-45BC-AAF7-C4666F1AF5C8}"/>
              </a:ext>
            </a:extLst>
          </p:cNvPr>
          <p:cNvGraphicFramePr>
            <a:graphicFrameLocks noGrp="1"/>
          </p:cNvGraphicFramePr>
          <p:nvPr>
            <p:ph idx="1"/>
            <p:extLst>
              <p:ext uri="{D42A27DB-BD31-4B8C-83A1-F6EECF244321}">
                <p14:modId xmlns:p14="http://schemas.microsoft.com/office/powerpoint/2010/main" val="2630738044"/>
              </p:ext>
            </p:extLst>
          </p:nvPr>
        </p:nvGraphicFramePr>
        <p:xfrm>
          <a:off x="123290" y="828096"/>
          <a:ext cx="11753636" cy="5717534"/>
        </p:xfrm>
        <a:graphic>
          <a:graphicData uri="http://schemas.openxmlformats.org/drawingml/2006/table">
            <a:tbl>
              <a:tblPr firstRow="1" bandRow="1">
                <a:tableStyleId>{5C22544A-7EE6-4342-B048-85BDC9FD1C3A}</a:tableStyleId>
              </a:tblPr>
              <a:tblGrid>
                <a:gridCol w="676042">
                  <a:extLst>
                    <a:ext uri="{9D8B030D-6E8A-4147-A177-3AD203B41FA5}">
                      <a16:colId xmlns:a16="http://schemas.microsoft.com/office/drawing/2014/main" val="2701111134"/>
                    </a:ext>
                  </a:extLst>
                </a:gridCol>
                <a:gridCol w="11077594">
                  <a:extLst>
                    <a:ext uri="{9D8B030D-6E8A-4147-A177-3AD203B41FA5}">
                      <a16:colId xmlns:a16="http://schemas.microsoft.com/office/drawing/2014/main" val="556218236"/>
                    </a:ext>
                  </a:extLst>
                </a:gridCol>
              </a:tblGrid>
              <a:tr h="347806">
                <a:tc>
                  <a:txBody>
                    <a:bodyPr/>
                    <a:lstStyle/>
                    <a:p>
                      <a:r>
                        <a:rPr lang="en-GB" sz="1600" dirty="0">
                          <a:solidFill>
                            <a:schemeClr val="tx1"/>
                          </a:solidFill>
                        </a:rPr>
                        <a:t>Year</a:t>
                      </a:r>
                    </a:p>
                  </a:txBody>
                  <a:tcPr>
                    <a:solidFill>
                      <a:schemeClr val="bg1">
                        <a:lumMod val="95000"/>
                      </a:schemeClr>
                    </a:solidFill>
                  </a:tcPr>
                </a:tc>
                <a:tc>
                  <a:txBody>
                    <a:bodyPr/>
                    <a:lstStyle/>
                    <a:p>
                      <a:pPr algn="ctr"/>
                      <a:r>
                        <a:rPr lang="en-GB" sz="1600" dirty="0">
                          <a:solidFill>
                            <a:schemeClr val="tx1"/>
                          </a:solidFill>
                        </a:rPr>
                        <a:t>Activities/focus</a:t>
                      </a:r>
                    </a:p>
                  </a:txBody>
                  <a:tcPr>
                    <a:solidFill>
                      <a:schemeClr val="bg1">
                        <a:lumMod val="95000"/>
                      </a:schemeClr>
                    </a:solidFill>
                  </a:tcPr>
                </a:tc>
                <a:extLst>
                  <a:ext uri="{0D108BD9-81ED-4DB2-BD59-A6C34878D82A}">
                    <a16:rowId xmlns:a16="http://schemas.microsoft.com/office/drawing/2014/main" val="2544084361"/>
                  </a:ext>
                </a:extLst>
              </a:tr>
              <a:tr h="1063016">
                <a:tc>
                  <a:txBody>
                    <a:bodyPr/>
                    <a:lstStyle/>
                    <a:p>
                      <a:r>
                        <a:rPr lang="en-GB" sz="1600" dirty="0"/>
                        <a:t>Y1</a:t>
                      </a:r>
                    </a:p>
                  </a:txBody>
                  <a:tcPr>
                    <a:solidFill>
                      <a:schemeClr val="bg1">
                        <a:lumMod val="95000"/>
                      </a:schemeClr>
                    </a:solidFill>
                  </a:tcPr>
                </a:tc>
                <a:tc>
                  <a:txBody>
                    <a:bodyPr/>
                    <a:lstStyle/>
                    <a:p>
                      <a:r>
                        <a:rPr lang="en-GB" sz="1600" kern="1200" dirty="0">
                          <a:solidFill>
                            <a:schemeClr val="dk1"/>
                          </a:solidFill>
                          <a:effectLst/>
                          <a:latin typeface="+mn-lt"/>
                          <a:ea typeface="+mn-ea"/>
                          <a:cs typeface="+mn-cs"/>
                        </a:rPr>
                        <a:t>Teacher use of DfS maps and aerial photos on the big screen. Search by postcode and/or place name locally. Label school and zoom out to view its place in the UK. Visit other relevant places e.g. London in map and aerial view. Print off large scale maps and aerial photos of the school grounds. Children match and label features that they recognise.</a:t>
                      </a:r>
                      <a:endParaRPr lang="en-GB" sz="1600" dirty="0"/>
                    </a:p>
                  </a:txBody>
                  <a:tcPr>
                    <a:solidFill>
                      <a:schemeClr val="bg1">
                        <a:lumMod val="95000"/>
                      </a:schemeClr>
                    </a:solidFill>
                  </a:tcPr>
                </a:tc>
                <a:extLst>
                  <a:ext uri="{0D108BD9-81ED-4DB2-BD59-A6C34878D82A}">
                    <a16:rowId xmlns:a16="http://schemas.microsoft.com/office/drawing/2014/main" val="4142882995"/>
                  </a:ext>
                </a:extLst>
              </a:tr>
              <a:tr h="853706">
                <a:tc>
                  <a:txBody>
                    <a:bodyPr/>
                    <a:lstStyle/>
                    <a:p>
                      <a:r>
                        <a:rPr lang="en-GB" sz="1600" dirty="0"/>
                        <a:t>Y2</a:t>
                      </a:r>
                    </a:p>
                  </a:txBody>
                  <a:tcPr>
                    <a:solidFill>
                      <a:schemeClr val="bg1">
                        <a:lumMod val="95000"/>
                      </a:schemeClr>
                    </a:solidFill>
                  </a:tcPr>
                </a:tc>
                <a:tc>
                  <a:txBody>
                    <a:bodyPr/>
                    <a:lstStyle/>
                    <a:p>
                      <a:r>
                        <a:rPr lang="en-GB" sz="1600" kern="1200" dirty="0">
                          <a:solidFill>
                            <a:schemeClr val="dk1"/>
                          </a:solidFill>
                          <a:effectLst/>
                          <a:latin typeface="+mn-lt"/>
                          <a:ea typeface="+mn-ea"/>
                          <a:cs typeface="+mn-cs"/>
                        </a:rPr>
                        <a:t>Children use DfS to search for their school or house and might add a simple label to their map or aerial photo with help. Maps can be saved within DfS or printed off for the children to add to later. Children use a pre-prepared map of the school grounds to follow a trail or search for an object. </a:t>
                      </a:r>
                      <a:endParaRPr lang="en-GB" sz="1600" dirty="0"/>
                    </a:p>
                  </a:txBody>
                  <a:tcPr>
                    <a:solidFill>
                      <a:schemeClr val="bg1">
                        <a:lumMod val="95000"/>
                      </a:schemeClr>
                    </a:solidFill>
                  </a:tcPr>
                </a:tc>
                <a:extLst>
                  <a:ext uri="{0D108BD9-81ED-4DB2-BD59-A6C34878D82A}">
                    <a16:rowId xmlns:a16="http://schemas.microsoft.com/office/drawing/2014/main" val="2442635479"/>
                  </a:ext>
                </a:extLst>
              </a:tr>
              <a:tr h="853706">
                <a:tc>
                  <a:txBody>
                    <a:bodyPr/>
                    <a:lstStyle/>
                    <a:p>
                      <a:r>
                        <a:rPr lang="en-GB" sz="1600" dirty="0"/>
                        <a:t>Y3</a:t>
                      </a:r>
                    </a:p>
                  </a:txBody>
                  <a:tcPr>
                    <a:solidFill>
                      <a:schemeClr val="bg1">
                        <a:lumMod val="95000"/>
                      </a:schemeClr>
                    </a:solidFill>
                  </a:tcPr>
                </a:tc>
                <a:tc>
                  <a:txBody>
                    <a:bodyPr/>
                    <a:lstStyle/>
                    <a:p>
                      <a:r>
                        <a:rPr lang="en-GB" sz="1600" kern="1200" dirty="0">
                          <a:solidFill>
                            <a:schemeClr val="dk1"/>
                          </a:solidFill>
                          <a:effectLst/>
                          <a:latin typeface="+mn-lt"/>
                          <a:ea typeface="+mn-ea"/>
                          <a:cs typeface="+mn-cs"/>
                        </a:rPr>
                        <a:t>Draw a basic route on the map e.g. home to school. Add explanatory labels. Save personalised maps within DfS (these can be opened later on any device.) Save and print maps for children to label manually. Introduce historical maps. Zoom out/in to locate places further away e.g. Stone Henge, Roman features etc.</a:t>
                      </a:r>
                      <a:endParaRPr lang="en-GB" sz="1600" dirty="0"/>
                    </a:p>
                  </a:txBody>
                  <a:tcPr>
                    <a:solidFill>
                      <a:schemeClr val="bg1">
                        <a:lumMod val="95000"/>
                      </a:schemeClr>
                    </a:solidFill>
                  </a:tcPr>
                </a:tc>
                <a:extLst>
                  <a:ext uri="{0D108BD9-81ED-4DB2-BD59-A6C34878D82A}">
                    <a16:rowId xmlns:a16="http://schemas.microsoft.com/office/drawing/2014/main" val="604932529"/>
                  </a:ext>
                </a:extLst>
              </a:tr>
              <a:tr h="891888">
                <a:tc>
                  <a:txBody>
                    <a:bodyPr/>
                    <a:lstStyle/>
                    <a:p>
                      <a:r>
                        <a:rPr lang="en-GB" sz="1600" dirty="0"/>
                        <a:t>Y4</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Add photos to a map. Add other annotations e.g. markers or areas, and larger labels to explain features and places. Locate and measure rivers – local and/or nationally. Use printed off maps to use 4 figure coordinates to locate features. Use scale bars to calculate distances. Use world map to locate Russia and Europe. Use world time zones and major lines of latitude overlays.</a:t>
                      </a:r>
                    </a:p>
                  </a:txBody>
                  <a:tcPr>
                    <a:solidFill>
                      <a:schemeClr val="bg1">
                        <a:lumMod val="95000"/>
                      </a:schemeClr>
                    </a:solidFill>
                  </a:tcPr>
                </a:tc>
                <a:extLst>
                  <a:ext uri="{0D108BD9-81ED-4DB2-BD59-A6C34878D82A}">
                    <a16:rowId xmlns:a16="http://schemas.microsoft.com/office/drawing/2014/main" val="1363618511"/>
                  </a:ext>
                </a:extLst>
              </a:tr>
              <a:tr h="853706">
                <a:tc>
                  <a:txBody>
                    <a:bodyPr/>
                    <a:lstStyle/>
                    <a:p>
                      <a:r>
                        <a:rPr lang="en-GB" sz="1600" dirty="0"/>
                        <a:t>Y5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Zoom out and in to locate and identify ports, docks and shipping routes. Use historical maps to demonstrate changes over time. Use printed maps of various scales – understand larger and smaller scale maps. Locate and use help features within the software e.g. help pages, YouTube videos etc. Children print off maps as PDFs. Use latitude and longitude overlays on world map.</a:t>
                      </a:r>
                    </a:p>
                  </a:txBody>
                  <a:tcPr>
                    <a:solidFill>
                      <a:schemeClr val="bg1">
                        <a:lumMod val="95000"/>
                      </a:schemeClr>
                    </a:solidFill>
                  </a:tcPr>
                </a:tc>
                <a:extLst>
                  <a:ext uri="{0D108BD9-81ED-4DB2-BD59-A6C34878D82A}">
                    <a16:rowId xmlns:a16="http://schemas.microsoft.com/office/drawing/2014/main" val="1549717359"/>
                  </a:ext>
                </a:extLst>
              </a:tr>
              <a:tr h="853706">
                <a:tc>
                  <a:txBody>
                    <a:bodyPr/>
                    <a:lstStyle/>
                    <a:p>
                      <a:r>
                        <a:rPr lang="en-GB" sz="1600" dirty="0"/>
                        <a:t>Y6</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Use a wider range of measuring and annotation tools. Use maps to discover and describe different types of patterns, land use, changes and place-names.  Identify relief features e.g. contour lines, hills, mountains, slopes, valleys. Use 6 figure coordinates to locate features on printed maps. Save maps as jpegs and use in other software. Use keys and overlays on the world map.</a:t>
                      </a:r>
                    </a:p>
                  </a:txBody>
                  <a:tcPr>
                    <a:solidFill>
                      <a:schemeClr val="bg1">
                        <a:lumMod val="95000"/>
                      </a:schemeClr>
                    </a:solidFill>
                  </a:tcPr>
                </a:tc>
                <a:extLst>
                  <a:ext uri="{0D108BD9-81ED-4DB2-BD59-A6C34878D82A}">
                    <a16:rowId xmlns:a16="http://schemas.microsoft.com/office/drawing/2014/main" val="4214793610"/>
                  </a:ext>
                </a:extLst>
              </a:tr>
            </a:tbl>
          </a:graphicData>
        </a:graphic>
      </p:graphicFrame>
    </p:spTree>
    <p:extLst>
      <p:ext uri="{BB962C8B-B14F-4D97-AF65-F5344CB8AC3E}">
        <p14:creationId xmlns:p14="http://schemas.microsoft.com/office/powerpoint/2010/main" val="384912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97AF-2530-4A3B-A73C-C5E09B8D9279}"/>
              </a:ext>
            </a:extLst>
          </p:cNvPr>
          <p:cNvSpPr>
            <a:spLocks noGrp="1"/>
          </p:cNvSpPr>
          <p:nvPr>
            <p:ph type="title"/>
          </p:nvPr>
        </p:nvSpPr>
        <p:spPr/>
        <p:txBody>
          <a:bodyPr/>
          <a:lstStyle/>
          <a:p>
            <a:r>
              <a:rPr lang="en-GB" b="1" dirty="0"/>
              <a:t>World Maps</a:t>
            </a:r>
          </a:p>
        </p:txBody>
      </p:sp>
      <p:pic>
        <p:nvPicPr>
          <p:cNvPr id="5" name="Content Placeholder 4" descr="lat long grid">
            <a:extLst>
              <a:ext uri="{FF2B5EF4-FFF2-40B4-BE49-F238E27FC236}">
                <a16:creationId xmlns:a16="http://schemas.microsoft.com/office/drawing/2014/main" id="{FC3A8B54-6D6E-406D-8F60-C2C5CA6B126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6646" y="1770930"/>
            <a:ext cx="4375375" cy="4311872"/>
          </a:xfrm>
        </p:spPr>
      </p:pic>
      <p:pic>
        <p:nvPicPr>
          <p:cNvPr id="7" name="Picture 6" descr="map showing physical and political map">
            <a:extLst>
              <a:ext uri="{FF2B5EF4-FFF2-40B4-BE49-F238E27FC236}">
                <a16:creationId xmlns:a16="http://schemas.microsoft.com/office/drawing/2014/main" id="{C56B41C7-1565-4733-97EF-EDB65A20D8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4623" y="365125"/>
            <a:ext cx="6171515" cy="3929598"/>
          </a:xfrm>
          <a:prstGeom prst="rect">
            <a:avLst/>
          </a:prstGeom>
        </p:spPr>
      </p:pic>
      <p:sp>
        <p:nvSpPr>
          <p:cNvPr id="8" name="TextBox 7">
            <a:extLst>
              <a:ext uri="{FF2B5EF4-FFF2-40B4-BE49-F238E27FC236}">
                <a16:creationId xmlns:a16="http://schemas.microsoft.com/office/drawing/2014/main" id="{B0B2DC1A-3FE8-47A5-9553-7CC046235187}"/>
              </a:ext>
            </a:extLst>
          </p:cNvPr>
          <p:cNvSpPr txBox="1"/>
          <p:nvPr/>
        </p:nvSpPr>
        <p:spPr>
          <a:xfrm>
            <a:off x="946298" y="6082802"/>
            <a:ext cx="3880883" cy="369332"/>
          </a:xfrm>
          <a:prstGeom prst="rect">
            <a:avLst/>
          </a:prstGeom>
          <a:noFill/>
        </p:spPr>
        <p:txBody>
          <a:bodyPr wrap="square" rtlCol="0">
            <a:spAutoFit/>
          </a:bodyPr>
          <a:lstStyle/>
          <a:p>
            <a:r>
              <a:rPr lang="en-GB" dirty="0"/>
              <a:t>Latitude and Longitude Grid </a:t>
            </a:r>
          </a:p>
        </p:txBody>
      </p:sp>
      <p:pic>
        <p:nvPicPr>
          <p:cNvPr id="10" name="Picture 9" descr="map selector tool">
            <a:extLst>
              <a:ext uri="{FF2B5EF4-FFF2-40B4-BE49-F238E27FC236}">
                <a16:creationId xmlns:a16="http://schemas.microsoft.com/office/drawing/2014/main" id="{3D774BF2-0FB8-474F-8E52-6A9A10B30A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4623" y="4597950"/>
            <a:ext cx="2286117" cy="1574881"/>
          </a:xfrm>
          <a:prstGeom prst="rect">
            <a:avLst/>
          </a:prstGeom>
        </p:spPr>
      </p:pic>
      <p:sp>
        <p:nvSpPr>
          <p:cNvPr id="11" name="TextBox 10">
            <a:extLst>
              <a:ext uri="{FF2B5EF4-FFF2-40B4-BE49-F238E27FC236}">
                <a16:creationId xmlns:a16="http://schemas.microsoft.com/office/drawing/2014/main" id="{7D911D46-C2EB-4CA4-AA8A-140738CC610E}"/>
              </a:ext>
            </a:extLst>
          </p:cNvPr>
          <p:cNvSpPr txBox="1"/>
          <p:nvPr/>
        </p:nvSpPr>
        <p:spPr>
          <a:xfrm>
            <a:off x="8080745" y="4597950"/>
            <a:ext cx="4111256" cy="369332"/>
          </a:xfrm>
          <a:prstGeom prst="rect">
            <a:avLst/>
          </a:prstGeom>
          <a:noFill/>
        </p:spPr>
        <p:txBody>
          <a:bodyPr wrap="square" rtlCol="0">
            <a:spAutoFit/>
          </a:bodyPr>
          <a:lstStyle/>
          <a:p>
            <a:r>
              <a:rPr lang="en-GB" dirty="0"/>
              <a:t>Slide between Physical and Political maps</a:t>
            </a:r>
          </a:p>
        </p:txBody>
      </p:sp>
    </p:spTree>
    <p:extLst>
      <p:ext uri="{BB962C8B-B14F-4D97-AF65-F5344CB8AC3E}">
        <p14:creationId xmlns:p14="http://schemas.microsoft.com/office/powerpoint/2010/main" val="121263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1A77-C41D-43E2-8CF2-8C1A5B92F951}"/>
              </a:ext>
            </a:extLst>
          </p:cNvPr>
          <p:cNvSpPr>
            <a:spLocks noGrp="1"/>
          </p:cNvSpPr>
          <p:nvPr>
            <p:ph type="title"/>
          </p:nvPr>
        </p:nvSpPr>
        <p:spPr>
          <a:xfrm>
            <a:off x="218364" y="222622"/>
            <a:ext cx="11723427" cy="1325563"/>
          </a:xfrm>
        </p:spPr>
        <p:txBody>
          <a:bodyPr>
            <a:normAutofit/>
          </a:bodyPr>
          <a:lstStyle/>
          <a:p>
            <a:r>
              <a:rPr lang="en-GB" b="1" dirty="0"/>
              <a:t>Digimap for Schools</a:t>
            </a:r>
            <a:r>
              <a:rPr lang="en-GB" dirty="0"/>
              <a:t> </a:t>
            </a:r>
            <a:br>
              <a:rPr lang="en-GB" sz="4000" dirty="0"/>
            </a:br>
            <a:r>
              <a:rPr lang="en-GB" sz="3600" dirty="0">
                <a:hlinkClick r:id="rId3"/>
              </a:rPr>
              <a:t>https://digimapforschools.edina.ac.uk/</a:t>
            </a:r>
            <a:endParaRPr lang="en-GB" sz="4000" dirty="0"/>
          </a:p>
        </p:txBody>
      </p:sp>
      <p:pic>
        <p:nvPicPr>
          <p:cNvPr id="5" name="Content Placeholder 4" descr="digimap for schools service, showing map of GB">
            <a:extLst>
              <a:ext uri="{FF2B5EF4-FFF2-40B4-BE49-F238E27FC236}">
                <a16:creationId xmlns:a16="http://schemas.microsoft.com/office/drawing/2014/main" id="{4FB26AA9-09C5-403A-A24E-F7CCF0ABBE8C}"/>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64522" y="1548184"/>
            <a:ext cx="10980913" cy="4959493"/>
          </a:xfrm>
        </p:spPr>
      </p:pic>
    </p:spTree>
    <p:extLst>
      <p:ext uri="{BB962C8B-B14F-4D97-AF65-F5344CB8AC3E}">
        <p14:creationId xmlns:p14="http://schemas.microsoft.com/office/powerpoint/2010/main" val="4214639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8D8F-382D-4A96-BD1D-C8FBA57AAF97}"/>
              </a:ext>
            </a:extLst>
          </p:cNvPr>
          <p:cNvSpPr>
            <a:spLocks noGrp="1"/>
          </p:cNvSpPr>
          <p:nvPr>
            <p:ph type="title"/>
          </p:nvPr>
        </p:nvSpPr>
        <p:spPr>
          <a:xfrm>
            <a:off x="838199" y="365125"/>
            <a:ext cx="10938831" cy="1325563"/>
          </a:xfrm>
        </p:spPr>
        <p:txBody>
          <a:bodyPr/>
          <a:lstStyle/>
          <a:p>
            <a:r>
              <a:rPr lang="en-GB" b="1" dirty="0"/>
              <a:t>Overlays: World Timezones (e.g. Europe/Russia)</a:t>
            </a:r>
          </a:p>
        </p:txBody>
      </p:sp>
      <p:pic>
        <p:nvPicPr>
          <p:cNvPr id="5" name="Content Placeholder 4" descr="timezones overlay">
            <a:extLst>
              <a:ext uri="{FF2B5EF4-FFF2-40B4-BE49-F238E27FC236}">
                <a16:creationId xmlns:a16="http://schemas.microsoft.com/office/drawing/2014/main" id="{12AE39F1-2A5E-48FF-9CDA-16595DE34FE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859358"/>
            <a:ext cx="10515600" cy="3858569"/>
          </a:xfrm>
        </p:spPr>
      </p:pic>
    </p:spTree>
    <p:extLst>
      <p:ext uri="{BB962C8B-B14F-4D97-AF65-F5344CB8AC3E}">
        <p14:creationId xmlns:p14="http://schemas.microsoft.com/office/powerpoint/2010/main" val="350491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601D-C28C-47A9-906B-644972389C53}"/>
              </a:ext>
            </a:extLst>
          </p:cNvPr>
          <p:cNvSpPr>
            <a:spLocks noGrp="1"/>
          </p:cNvSpPr>
          <p:nvPr>
            <p:ph type="title"/>
          </p:nvPr>
        </p:nvSpPr>
        <p:spPr/>
        <p:txBody>
          <a:bodyPr/>
          <a:lstStyle/>
          <a:p>
            <a:r>
              <a:rPr lang="en-GB" b="1" dirty="0"/>
              <a:t>Annotating World Maps</a:t>
            </a:r>
          </a:p>
        </p:txBody>
      </p:sp>
      <p:pic>
        <p:nvPicPr>
          <p:cNvPr id="5" name="Content Placeholder 4" descr="map of south america showing major lines or latitude">
            <a:extLst>
              <a:ext uri="{FF2B5EF4-FFF2-40B4-BE49-F238E27FC236}">
                <a16:creationId xmlns:a16="http://schemas.microsoft.com/office/drawing/2014/main" id="{09BC3134-DFD0-4690-9C10-0FCFD27F56A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0474" y="1701711"/>
            <a:ext cx="5315223" cy="3454578"/>
          </a:xfrm>
        </p:spPr>
      </p:pic>
      <p:pic>
        <p:nvPicPr>
          <p:cNvPr id="7" name="Picture 6" descr="map of south america showing a drawing that shows the area of the Amazon basin">
            <a:extLst>
              <a:ext uri="{FF2B5EF4-FFF2-40B4-BE49-F238E27FC236}">
                <a16:creationId xmlns:a16="http://schemas.microsoft.com/office/drawing/2014/main" id="{B29A87CD-3C70-4909-84B6-670658CCC8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0724" y="258798"/>
            <a:ext cx="4243076" cy="3295642"/>
          </a:xfrm>
          <a:prstGeom prst="rect">
            <a:avLst/>
          </a:prstGeom>
        </p:spPr>
      </p:pic>
      <p:sp>
        <p:nvSpPr>
          <p:cNvPr id="8" name="TextBox 7">
            <a:extLst>
              <a:ext uri="{FF2B5EF4-FFF2-40B4-BE49-F238E27FC236}">
                <a16:creationId xmlns:a16="http://schemas.microsoft.com/office/drawing/2014/main" id="{6A236911-CC79-4508-87E7-B9D06D06676B}"/>
              </a:ext>
            </a:extLst>
          </p:cNvPr>
          <p:cNvSpPr txBox="1"/>
          <p:nvPr/>
        </p:nvSpPr>
        <p:spPr>
          <a:xfrm>
            <a:off x="1131123" y="5284380"/>
            <a:ext cx="3196328" cy="369332"/>
          </a:xfrm>
          <a:prstGeom prst="rect">
            <a:avLst/>
          </a:prstGeom>
          <a:noFill/>
        </p:spPr>
        <p:txBody>
          <a:bodyPr wrap="square" rtlCol="0">
            <a:spAutoFit/>
          </a:bodyPr>
          <a:lstStyle/>
          <a:p>
            <a:r>
              <a:rPr lang="en-GB" dirty="0"/>
              <a:t>Major Lines of Latitude Overlay</a:t>
            </a:r>
          </a:p>
        </p:txBody>
      </p:sp>
      <p:sp>
        <p:nvSpPr>
          <p:cNvPr id="9" name="TextBox 8">
            <a:extLst>
              <a:ext uri="{FF2B5EF4-FFF2-40B4-BE49-F238E27FC236}">
                <a16:creationId xmlns:a16="http://schemas.microsoft.com/office/drawing/2014/main" id="{0B953EBC-A115-4F07-8186-F24370732239}"/>
              </a:ext>
            </a:extLst>
          </p:cNvPr>
          <p:cNvSpPr txBox="1"/>
          <p:nvPr/>
        </p:nvSpPr>
        <p:spPr>
          <a:xfrm>
            <a:off x="9347684" y="4145342"/>
            <a:ext cx="2006116" cy="923330"/>
          </a:xfrm>
          <a:prstGeom prst="rect">
            <a:avLst/>
          </a:prstGeom>
          <a:noFill/>
        </p:spPr>
        <p:txBody>
          <a:bodyPr wrap="square" rtlCol="0">
            <a:spAutoFit/>
          </a:bodyPr>
          <a:lstStyle/>
          <a:p>
            <a:pPr algn="ctr"/>
            <a:r>
              <a:rPr lang="en-GB" dirty="0"/>
              <a:t>Using Measuring and Annotation Tools</a:t>
            </a:r>
          </a:p>
        </p:txBody>
      </p:sp>
      <p:pic>
        <p:nvPicPr>
          <p:cNvPr id="10" name="Content Placeholder 4" descr="map of South America showing the route ships took before the Panama Canal was built">
            <a:extLst>
              <a:ext uri="{FF2B5EF4-FFF2-40B4-BE49-F238E27FC236}">
                <a16:creationId xmlns:a16="http://schemas.microsoft.com/office/drawing/2014/main" id="{208A1646-0767-48B2-91F8-323D089E4A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5695" y="3795823"/>
            <a:ext cx="2776397" cy="2906600"/>
          </a:xfrm>
          <a:prstGeom prst="rect">
            <a:avLst/>
          </a:prstGeom>
        </p:spPr>
      </p:pic>
    </p:spTree>
    <p:extLst>
      <p:ext uri="{BB962C8B-B14F-4D97-AF65-F5344CB8AC3E}">
        <p14:creationId xmlns:p14="http://schemas.microsoft.com/office/powerpoint/2010/main" val="2534108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2CAB-38FE-4044-B15C-86121B2B7B57}"/>
              </a:ext>
            </a:extLst>
          </p:cNvPr>
          <p:cNvSpPr>
            <a:spLocks noGrp="1"/>
          </p:cNvSpPr>
          <p:nvPr>
            <p:ph type="title"/>
          </p:nvPr>
        </p:nvSpPr>
        <p:spPr>
          <a:xfrm>
            <a:off x="216179" y="290697"/>
            <a:ext cx="10515600" cy="1325563"/>
          </a:xfrm>
        </p:spPr>
        <p:txBody>
          <a:bodyPr/>
          <a:lstStyle/>
          <a:p>
            <a:r>
              <a:rPr lang="en-GB" b="1" dirty="0"/>
              <a:t>Large-scale city details</a:t>
            </a:r>
          </a:p>
        </p:txBody>
      </p:sp>
      <p:pic>
        <p:nvPicPr>
          <p:cNvPr id="10" name="Picture 9" descr="large scale map of President's Park in Washington DC">
            <a:extLst>
              <a:ext uri="{FF2B5EF4-FFF2-40B4-BE49-F238E27FC236}">
                <a16:creationId xmlns:a16="http://schemas.microsoft.com/office/drawing/2014/main" id="{ABC86721-CA22-4DB6-95A7-AA072B774B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17" y="1616260"/>
            <a:ext cx="5092962" cy="4254719"/>
          </a:xfrm>
          <a:prstGeom prst="rect">
            <a:avLst/>
          </a:prstGeom>
        </p:spPr>
      </p:pic>
      <p:pic>
        <p:nvPicPr>
          <p:cNvPr id="14" name="Content Placeholder 13" descr="Large scale map of Eiffel Tower in Paris">
            <a:extLst>
              <a:ext uri="{FF2B5EF4-FFF2-40B4-BE49-F238E27FC236}">
                <a16:creationId xmlns:a16="http://schemas.microsoft.com/office/drawing/2014/main" id="{9F2B8ECF-1BF5-415F-B9A8-168012E1136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0" y="602881"/>
            <a:ext cx="5057366" cy="4351338"/>
          </a:xfrm>
        </p:spPr>
      </p:pic>
      <p:sp>
        <p:nvSpPr>
          <p:cNvPr id="15" name="TextBox 14">
            <a:extLst>
              <a:ext uri="{FF2B5EF4-FFF2-40B4-BE49-F238E27FC236}">
                <a16:creationId xmlns:a16="http://schemas.microsoft.com/office/drawing/2014/main" id="{B1DD51C9-8C36-444B-A55C-C6D60EC29085}"/>
              </a:ext>
            </a:extLst>
          </p:cNvPr>
          <p:cNvSpPr txBox="1"/>
          <p:nvPr/>
        </p:nvSpPr>
        <p:spPr>
          <a:xfrm>
            <a:off x="5936511" y="5081737"/>
            <a:ext cx="5092962" cy="461665"/>
          </a:xfrm>
          <a:prstGeom prst="rect">
            <a:avLst/>
          </a:prstGeom>
          <a:noFill/>
        </p:spPr>
        <p:txBody>
          <a:bodyPr wrap="square" rtlCol="0">
            <a:spAutoFit/>
          </a:bodyPr>
          <a:lstStyle/>
          <a:p>
            <a:r>
              <a:rPr lang="en-GB" sz="2400" dirty="0"/>
              <a:t>Eiffel Tower, Paris</a:t>
            </a:r>
          </a:p>
        </p:txBody>
      </p:sp>
      <p:sp>
        <p:nvSpPr>
          <p:cNvPr id="16" name="TextBox 15">
            <a:extLst>
              <a:ext uri="{FF2B5EF4-FFF2-40B4-BE49-F238E27FC236}">
                <a16:creationId xmlns:a16="http://schemas.microsoft.com/office/drawing/2014/main" id="{9C7618F0-35A5-4A16-8FA7-C95A2A947831}"/>
              </a:ext>
            </a:extLst>
          </p:cNvPr>
          <p:cNvSpPr txBox="1"/>
          <p:nvPr/>
        </p:nvSpPr>
        <p:spPr>
          <a:xfrm>
            <a:off x="381017" y="5957777"/>
            <a:ext cx="5092962" cy="461665"/>
          </a:xfrm>
          <a:prstGeom prst="rect">
            <a:avLst/>
          </a:prstGeom>
          <a:noFill/>
        </p:spPr>
        <p:txBody>
          <a:bodyPr wrap="square" rtlCol="0">
            <a:spAutoFit/>
          </a:bodyPr>
          <a:lstStyle/>
          <a:p>
            <a:r>
              <a:rPr lang="en-GB" sz="2400" dirty="0"/>
              <a:t>Washington DC, USA</a:t>
            </a:r>
          </a:p>
        </p:txBody>
      </p:sp>
      <p:sp>
        <p:nvSpPr>
          <p:cNvPr id="17" name="TextBox 16">
            <a:extLst>
              <a:ext uri="{FF2B5EF4-FFF2-40B4-BE49-F238E27FC236}">
                <a16:creationId xmlns:a16="http://schemas.microsoft.com/office/drawing/2014/main" id="{AE339154-D82C-4940-805F-33EC004E2F14}"/>
              </a:ext>
            </a:extLst>
          </p:cNvPr>
          <p:cNvSpPr txBox="1"/>
          <p:nvPr/>
        </p:nvSpPr>
        <p:spPr>
          <a:xfrm>
            <a:off x="9144000" y="5081737"/>
            <a:ext cx="2158410" cy="369332"/>
          </a:xfrm>
          <a:prstGeom prst="rect">
            <a:avLst/>
          </a:prstGeom>
          <a:noFill/>
        </p:spPr>
        <p:txBody>
          <a:bodyPr wrap="square" rtlCol="0">
            <a:spAutoFit/>
          </a:bodyPr>
          <a:lstStyle/>
          <a:p>
            <a:r>
              <a:rPr lang="en-GB" dirty="0"/>
              <a:t>OpenStreetMap data</a:t>
            </a:r>
          </a:p>
        </p:txBody>
      </p:sp>
    </p:spTree>
    <p:extLst>
      <p:ext uri="{BB962C8B-B14F-4D97-AF65-F5344CB8AC3E}">
        <p14:creationId xmlns:p14="http://schemas.microsoft.com/office/powerpoint/2010/main" val="20773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3ACA-AC84-4689-8AA5-79DC666248D4}"/>
              </a:ext>
            </a:extLst>
          </p:cNvPr>
          <p:cNvSpPr>
            <a:spLocks noGrp="1"/>
          </p:cNvSpPr>
          <p:nvPr>
            <p:ph type="title"/>
          </p:nvPr>
        </p:nvSpPr>
        <p:spPr>
          <a:xfrm>
            <a:off x="157716" y="216269"/>
            <a:ext cx="10515600" cy="1325563"/>
          </a:xfrm>
        </p:spPr>
        <p:txBody>
          <a:bodyPr/>
          <a:lstStyle/>
          <a:p>
            <a:r>
              <a:rPr lang="en-GB" b="1" dirty="0"/>
              <a:t>Two main aspects of DFS</a:t>
            </a:r>
          </a:p>
        </p:txBody>
      </p:sp>
      <p:sp>
        <p:nvSpPr>
          <p:cNvPr id="3" name="Content Placeholder 2">
            <a:extLst>
              <a:ext uri="{FF2B5EF4-FFF2-40B4-BE49-F238E27FC236}">
                <a16:creationId xmlns:a16="http://schemas.microsoft.com/office/drawing/2014/main" id="{5ACB9467-8870-4D6F-9BDA-F13257AF5AE5}"/>
              </a:ext>
            </a:extLst>
          </p:cNvPr>
          <p:cNvSpPr>
            <a:spLocks noGrp="1"/>
          </p:cNvSpPr>
          <p:nvPr>
            <p:ph idx="1"/>
          </p:nvPr>
        </p:nvSpPr>
        <p:spPr/>
        <p:txBody>
          <a:bodyPr/>
          <a:lstStyle/>
          <a:p>
            <a:pPr marL="514350" indent="-514350">
              <a:buFont typeface="+mj-lt"/>
              <a:buAutoNum type="arabicPeriod"/>
            </a:pPr>
            <a:r>
              <a:rPr lang="en-GB" dirty="0"/>
              <a:t>Britain </a:t>
            </a:r>
          </a:p>
          <a:p>
            <a:pPr lvl="1"/>
            <a:r>
              <a:rPr lang="en-GB" dirty="0"/>
              <a:t>Ordnance Survey</a:t>
            </a:r>
          </a:p>
          <a:p>
            <a:pPr lvl="1"/>
            <a:r>
              <a:rPr lang="en-GB" dirty="0"/>
              <a:t>Aerial photos</a:t>
            </a:r>
          </a:p>
          <a:p>
            <a:pPr lvl="1"/>
            <a:r>
              <a:rPr lang="en-GB" dirty="0"/>
              <a:t>Geograph images</a:t>
            </a:r>
          </a:p>
          <a:p>
            <a:pPr lvl="1"/>
            <a:r>
              <a:rPr lang="en-GB" dirty="0"/>
              <a:t>British National Grid references</a:t>
            </a:r>
          </a:p>
          <a:p>
            <a:pPr marL="514350" indent="-514350">
              <a:buFont typeface="+mj-lt"/>
              <a:buAutoNum type="arabicPeriod"/>
            </a:pPr>
            <a:endParaRPr lang="en-GB" dirty="0"/>
          </a:p>
          <a:p>
            <a:pPr marL="514350" indent="-514350">
              <a:buFont typeface="+mj-lt"/>
              <a:buAutoNum type="arabicPeriod"/>
            </a:pPr>
            <a:r>
              <a:rPr lang="en-GB" dirty="0"/>
              <a:t>World maps</a:t>
            </a:r>
          </a:p>
          <a:p>
            <a:pPr lvl="1"/>
            <a:r>
              <a:rPr lang="en-GB" dirty="0"/>
              <a:t>Collins Barthlolomew</a:t>
            </a:r>
          </a:p>
          <a:p>
            <a:pPr lvl="1"/>
            <a:r>
              <a:rPr lang="en-GB" dirty="0"/>
              <a:t>OpenSteetMap </a:t>
            </a:r>
          </a:p>
        </p:txBody>
      </p:sp>
      <p:pic>
        <p:nvPicPr>
          <p:cNvPr id="5" name="Picture 4" descr="DfS showing British National Grid references">
            <a:extLst>
              <a:ext uri="{FF2B5EF4-FFF2-40B4-BE49-F238E27FC236}">
                <a16:creationId xmlns:a16="http://schemas.microsoft.com/office/drawing/2014/main" id="{5BFEC810-ED24-4308-9F4D-70A4726764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6261" y="963657"/>
            <a:ext cx="5439678" cy="2465343"/>
          </a:xfrm>
          <a:prstGeom prst="rect">
            <a:avLst/>
          </a:prstGeom>
        </p:spPr>
      </p:pic>
      <p:pic>
        <p:nvPicPr>
          <p:cNvPr id="7" name="Picture 6" descr="DfS showing lat/long lines">
            <a:extLst>
              <a:ext uri="{FF2B5EF4-FFF2-40B4-BE49-F238E27FC236}">
                <a16:creationId xmlns:a16="http://schemas.microsoft.com/office/drawing/2014/main" id="{378DB623-32C1-49F1-A7D5-66E71C5214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261" y="3712793"/>
            <a:ext cx="5439678" cy="2470248"/>
          </a:xfrm>
          <a:prstGeom prst="rect">
            <a:avLst/>
          </a:prstGeom>
        </p:spPr>
      </p:pic>
    </p:spTree>
    <p:extLst>
      <p:ext uri="{BB962C8B-B14F-4D97-AF65-F5344CB8AC3E}">
        <p14:creationId xmlns:p14="http://schemas.microsoft.com/office/powerpoint/2010/main" val="268559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2145-B0D5-4057-B67A-3E560F874ECC}"/>
              </a:ext>
            </a:extLst>
          </p:cNvPr>
          <p:cNvSpPr>
            <a:spLocks noGrp="1"/>
          </p:cNvSpPr>
          <p:nvPr>
            <p:ph type="title"/>
          </p:nvPr>
        </p:nvSpPr>
        <p:spPr>
          <a:xfrm>
            <a:off x="838200" y="139494"/>
            <a:ext cx="10515600" cy="1325563"/>
          </a:xfrm>
        </p:spPr>
        <p:txBody>
          <a:bodyPr/>
          <a:lstStyle/>
          <a:p>
            <a:r>
              <a:rPr lang="en-GB" b="1" dirty="0"/>
              <a:t>KS1 NC Programme of Study</a:t>
            </a:r>
          </a:p>
        </p:txBody>
      </p:sp>
      <p:sp>
        <p:nvSpPr>
          <p:cNvPr id="4" name="Content Placeholder 2">
            <a:extLst>
              <a:ext uri="{FF2B5EF4-FFF2-40B4-BE49-F238E27FC236}">
                <a16:creationId xmlns:a16="http://schemas.microsoft.com/office/drawing/2014/main" id="{8B98817F-0751-4B9B-B7E4-0667CEF3E9F1}"/>
              </a:ext>
            </a:extLst>
          </p:cNvPr>
          <p:cNvSpPr>
            <a:spLocks noGrp="1"/>
          </p:cNvSpPr>
          <p:nvPr>
            <p:ph idx="1"/>
          </p:nvPr>
        </p:nvSpPr>
        <p:spPr>
          <a:xfrm>
            <a:off x="838200" y="1465057"/>
            <a:ext cx="10515600" cy="5471597"/>
          </a:xfrm>
        </p:spPr>
        <p:txBody>
          <a:bodyPr>
            <a:normAutofit/>
          </a:bodyPr>
          <a:lstStyle/>
          <a:p>
            <a:pPr marL="0" indent="0" fontAlgn="base">
              <a:buNone/>
            </a:pPr>
            <a:r>
              <a:rPr lang="en-GB" sz="2400" b="1" dirty="0"/>
              <a:t>Geographical skills and fieldwork</a:t>
            </a:r>
          </a:p>
          <a:p>
            <a:r>
              <a:rPr lang="en-GB" sz="2400" dirty="0"/>
              <a:t>use world maps, atlases and globes to </a:t>
            </a:r>
            <a:r>
              <a:rPr lang="en-GB" sz="2400" u="sng" dirty="0"/>
              <a:t>identify the United Kingdom and its countries</a:t>
            </a:r>
            <a:r>
              <a:rPr lang="en-GB" sz="2400" dirty="0"/>
              <a:t>, as well as the countries, continents and oceans studied at this key stage</a:t>
            </a:r>
          </a:p>
          <a:p>
            <a:r>
              <a:rPr lang="en-GB" sz="2400" dirty="0"/>
              <a:t>use simple compass directions (north, south, east and west) and locational and directional language [for example, near and far, left and right], to describe the location of features and routes on a map</a:t>
            </a:r>
          </a:p>
          <a:p>
            <a:r>
              <a:rPr lang="en-GB" sz="2400" u="sng" dirty="0"/>
              <a:t>use aerial photographs </a:t>
            </a:r>
            <a:r>
              <a:rPr lang="en-GB" sz="2400" dirty="0"/>
              <a:t>and plan perspectives to recognise landmarks and basic human and physical features; devise a simple map; and use and construct basic symbols in a key</a:t>
            </a:r>
          </a:p>
          <a:p>
            <a:r>
              <a:rPr lang="en-GB" sz="2400" dirty="0"/>
              <a:t>use simple fieldwork and observational skills to study the geography of their school and its grounds and the key human and physical features of its surrounding environment</a:t>
            </a:r>
          </a:p>
          <a:p>
            <a:endParaRPr lang="en-GB" sz="2000" dirty="0"/>
          </a:p>
        </p:txBody>
      </p:sp>
    </p:spTree>
    <p:extLst>
      <p:ext uri="{BB962C8B-B14F-4D97-AF65-F5344CB8AC3E}">
        <p14:creationId xmlns:p14="http://schemas.microsoft.com/office/powerpoint/2010/main" val="282737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198C-E42F-48C3-8F22-883860BB4FC6}"/>
              </a:ext>
            </a:extLst>
          </p:cNvPr>
          <p:cNvSpPr>
            <a:spLocks noGrp="1"/>
          </p:cNvSpPr>
          <p:nvPr>
            <p:ph type="title"/>
          </p:nvPr>
        </p:nvSpPr>
        <p:spPr/>
        <p:txBody>
          <a:bodyPr/>
          <a:lstStyle/>
          <a:p>
            <a:r>
              <a:rPr lang="en-GB" b="1" dirty="0"/>
              <a:t>KS2 NC Programme of Study</a:t>
            </a:r>
          </a:p>
        </p:txBody>
      </p:sp>
      <p:sp>
        <p:nvSpPr>
          <p:cNvPr id="3" name="Content Placeholder 2">
            <a:extLst>
              <a:ext uri="{FF2B5EF4-FFF2-40B4-BE49-F238E27FC236}">
                <a16:creationId xmlns:a16="http://schemas.microsoft.com/office/drawing/2014/main" id="{C4E09F71-722E-4BAF-B94E-5481C0036AE4}"/>
              </a:ext>
            </a:extLst>
          </p:cNvPr>
          <p:cNvSpPr>
            <a:spLocks noGrp="1"/>
          </p:cNvSpPr>
          <p:nvPr>
            <p:ph idx="1"/>
          </p:nvPr>
        </p:nvSpPr>
        <p:spPr>
          <a:xfrm>
            <a:off x="838200" y="1825624"/>
            <a:ext cx="10515600" cy="4788931"/>
          </a:xfrm>
        </p:spPr>
        <p:txBody>
          <a:bodyPr/>
          <a:lstStyle/>
          <a:p>
            <a:pPr marL="0" indent="0" fontAlgn="base">
              <a:buNone/>
            </a:pPr>
            <a:r>
              <a:rPr lang="en-GB" b="1" dirty="0"/>
              <a:t>Geographical skills and fieldwork</a:t>
            </a:r>
          </a:p>
          <a:p>
            <a:r>
              <a:rPr lang="en-GB" dirty="0"/>
              <a:t>use maps, atlases, globes and </a:t>
            </a:r>
            <a:r>
              <a:rPr lang="en-GB" b="1" u="sng" dirty="0"/>
              <a:t>digital/computer mapping </a:t>
            </a:r>
            <a:r>
              <a:rPr lang="en-GB" dirty="0"/>
              <a:t>to locate countries and describe features studied</a:t>
            </a:r>
          </a:p>
          <a:p>
            <a:r>
              <a:rPr lang="en-GB" dirty="0"/>
              <a:t>use the 8 points of a compass, 4- and 6-figure grid references, symbols and key (</a:t>
            </a:r>
            <a:r>
              <a:rPr lang="en-GB" b="1" u="sng" dirty="0"/>
              <a:t>including the use of Ordnance Survey maps</a:t>
            </a:r>
            <a:r>
              <a:rPr lang="en-GB" dirty="0"/>
              <a:t>) to build their knowledge of the United Kingdom and the wider world</a:t>
            </a:r>
          </a:p>
          <a:p>
            <a:r>
              <a:rPr lang="en-GB" dirty="0"/>
              <a:t>use fieldwork to observe, measure record and present the human and physical features in the local area using a range of methods, including sketch maps, plans and graphs, and digital technologies</a:t>
            </a:r>
          </a:p>
        </p:txBody>
      </p:sp>
    </p:spTree>
    <p:extLst>
      <p:ext uri="{BB962C8B-B14F-4D97-AF65-F5344CB8AC3E}">
        <p14:creationId xmlns:p14="http://schemas.microsoft.com/office/powerpoint/2010/main" val="190171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F09F-4BAE-4D3A-98D7-1E4F2FF94C0C}"/>
              </a:ext>
            </a:extLst>
          </p:cNvPr>
          <p:cNvSpPr>
            <a:spLocks noGrp="1"/>
          </p:cNvSpPr>
          <p:nvPr>
            <p:ph type="title"/>
          </p:nvPr>
        </p:nvSpPr>
        <p:spPr/>
        <p:txBody>
          <a:bodyPr/>
          <a:lstStyle/>
          <a:p>
            <a:r>
              <a:rPr lang="en-GB" b="1" dirty="0"/>
              <a:t>DFS Resources and help online</a:t>
            </a:r>
          </a:p>
        </p:txBody>
      </p:sp>
      <p:sp>
        <p:nvSpPr>
          <p:cNvPr id="3" name="Content Placeholder 2">
            <a:extLst>
              <a:ext uri="{FF2B5EF4-FFF2-40B4-BE49-F238E27FC236}">
                <a16:creationId xmlns:a16="http://schemas.microsoft.com/office/drawing/2014/main" id="{FE51E0DB-084A-4542-A963-2A77DB17E043}"/>
              </a:ext>
            </a:extLst>
          </p:cNvPr>
          <p:cNvSpPr>
            <a:spLocks noGrp="1"/>
          </p:cNvSpPr>
          <p:nvPr>
            <p:ph idx="1"/>
          </p:nvPr>
        </p:nvSpPr>
        <p:spPr>
          <a:xfrm>
            <a:off x="838200" y="1562867"/>
            <a:ext cx="10515600" cy="4351338"/>
          </a:xfrm>
        </p:spPr>
        <p:txBody>
          <a:bodyPr>
            <a:normAutofit/>
          </a:bodyPr>
          <a:lstStyle/>
          <a:p>
            <a:r>
              <a:rPr lang="en-GB" dirty="0"/>
              <a:t>There is a wide range of resources, with step by step instructions, that can be used at KS1 and KS2.</a:t>
            </a:r>
          </a:p>
          <a:p>
            <a:r>
              <a:rPr lang="en-GB" dirty="0"/>
              <a:t>When searching for resources filter by key stage or subject: </a:t>
            </a:r>
            <a:r>
              <a:rPr lang="en-GB" dirty="0">
                <a:hlinkClick r:id="rId3"/>
              </a:rPr>
              <a:t>https://dfsresources.edina.ac.uk/</a:t>
            </a:r>
            <a:endParaRPr lang="en-GB" dirty="0"/>
          </a:p>
          <a:p>
            <a:r>
              <a:rPr lang="en-GB" dirty="0"/>
              <a:t>Help pages for individual features: </a:t>
            </a:r>
            <a:r>
              <a:rPr lang="en-GB" dirty="0">
                <a:hlinkClick r:id="rId4"/>
              </a:rPr>
              <a:t>https://digimapforschools.edina.ac.uk/help/key-areas/</a:t>
            </a:r>
            <a:endParaRPr lang="en-GB" dirty="0"/>
          </a:p>
          <a:p>
            <a:r>
              <a:rPr lang="en-GB" dirty="0"/>
              <a:t>Quick guides and help videos can be found here: </a:t>
            </a:r>
            <a:r>
              <a:rPr lang="en-GB" dirty="0">
                <a:hlinkClick r:id="rId5"/>
              </a:rPr>
              <a:t>https://digimapforschools.edina.ac.uk/help/quick-guides/maps-places/</a:t>
            </a:r>
            <a:endParaRPr lang="en-GB" dirty="0"/>
          </a:p>
        </p:txBody>
      </p:sp>
    </p:spTree>
    <p:extLst>
      <p:ext uri="{BB962C8B-B14F-4D97-AF65-F5344CB8AC3E}">
        <p14:creationId xmlns:p14="http://schemas.microsoft.com/office/powerpoint/2010/main" val="387202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7C97-D00E-4F6C-8689-01A524CEC0EB}"/>
              </a:ext>
            </a:extLst>
          </p:cNvPr>
          <p:cNvSpPr>
            <a:spLocks noGrp="1"/>
          </p:cNvSpPr>
          <p:nvPr>
            <p:ph type="title"/>
          </p:nvPr>
        </p:nvSpPr>
        <p:spPr>
          <a:xfrm>
            <a:off x="838200" y="265974"/>
            <a:ext cx="10515600" cy="1325563"/>
          </a:xfrm>
        </p:spPr>
        <p:txBody>
          <a:bodyPr/>
          <a:lstStyle/>
          <a:p>
            <a:r>
              <a:rPr lang="en-GB" dirty="0"/>
              <a:t>Tools</a:t>
            </a:r>
          </a:p>
        </p:txBody>
      </p:sp>
      <p:sp>
        <p:nvSpPr>
          <p:cNvPr id="3" name="Content Placeholder 2">
            <a:extLst>
              <a:ext uri="{FF2B5EF4-FFF2-40B4-BE49-F238E27FC236}">
                <a16:creationId xmlns:a16="http://schemas.microsoft.com/office/drawing/2014/main" id="{3DB4FF72-6325-4732-8167-68D9F19EB0B2}"/>
              </a:ext>
            </a:extLst>
          </p:cNvPr>
          <p:cNvSpPr>
            <a:spLocks noGrp="1"/>
          </p:cNvSpPr>
          <p:nvPr>
            <p:ph idx="1"/>
          </p:nvPr>
        </p:nvSpPr>
        <p:spPr>
          <a:xfrm>
            <a:off x="6018882" y="741468"/>
            <a:ext cx="6030364" cy="5692798"/>
          </a:xfrm>
        </p:spPr>
        <p:txBody>
          <a:bodyPr>
            <a:noAutofit/>
          </a:bodyPr>
          <a:lstStyle/>
          <a:p>
            <a:r>
              <a:rPr lang="en-GB" sz="2000" dirty="0"/>
              <a:t>Can be used on a tablet or laptop (Chrome is best)</a:t>
            </a:r>
          </a:p>
          <a:p>
            <a:r>
              <a:rPr lang="en-GB" sz="2000" dirty="0"/>
              <a:t>Wide range of tools </a:t>
            </a:r>
          </a:p>
          <a:p>
            <a:r>
              <a:rPr lang="en-GB" sz="2000" dirty="0"/>
              <a:t>Search for places - specify UK or World</a:t>
            </a:r>
          </a:p>
          <a:p>
            <a:r>
              <a:rPr lang="en-GB" sz="2000" dirty="0"/>
              <a:t>Draw on and annotate maps</a:t>
            </a:r>
          </a:p>
          <a:p>
            <a:r>
              <a:rPr lang="en-GB" sz="2000" dirty="0"/>
              <a:t>Save your maps within the software, or</a:t>
            </a:r>
          </a:p>
          <a:p>
            <a:r>
              <a:rPr lang="en-GB" sz="2000" dirty="0"/>
              <a:t>Print off your map as a PDF or JPG</a:t>
            </a:r>
          </a:p>
          <a:p>
            <a:r>
              <a:rPr lang="en-GB" sz="2000" dirty="0"/>
              <a:t>Measure distances and areas</a:t>
            </a:r>
          </a:p>
          <a:p>
            <a:r>
              <a:rPr lang="en-GB" sz="2000" dirty="0"/>
              <a:t>Add your own photos and other data </a:t>
            </a:r>
          </a:p>
          <a:p>
            <a:r>
              <a:rPr lang="en-GB" sz="2000" dirty="0"/>
              <a:t>Search for images (Britain only)</a:t>
            </a:r>
          </a:p>
          <a:p>
            <a:r>
              <a:rPr lang="en-GB" sz="2000" dirty="0"/>
              <a:t>Overlays –British National Grid and postcodes (Britain) </a:t>
            </a:r>
          </a:p>
          <a:p>
            <a:r>
              <a:rPr lang="en-GB" sz="2000" dirty="0"/>
              <a:t>Overlays - Latitude/Longitude Grid, Timezones (world maps)</a:t>
            </a:r>
          </a:p>
          <a:p>
            <a:r>
              <a:rPr lang="en-GB" sz="2000" dirty="0"/>
              <a:t>Sidebar can be collapsed to see more of the map</a:t>
            </a:r>
          </a:p>
        </p:txBody>
      </p:sp>
      <p:pic>
        <p:nvPicPr>
          <p:cNvPr id="4" name="Content Placeholder 4" descr="DfS tools menu showing for example, drawing tools, overlays, measurement tools and many more">
            <a:extLst>
              <a:ext uri="{FF2B5EF4-FFF2-40B4-BE49-F238E27FC236}">
                <a16:creationId xmlns:a16="http://schemas.microsoft.com/office/drawing/2014/main" id="{29E8E103-9AA6-49DC-9164-23B3A2BA55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402479"/>
            <a:ext cx="4621618" cy="5031787"/>
          </a:xfrm>
          <a:prstGeom prst="rect">
            <a:avLst/>
          </a:prstGeom>
        </p:spPr>
      </p:pic>
    </p:spTree>
    <p:extLst>
      <p:ext uri="{BB962C8B-B14F-4D97-AF65-F5344CB8AC3E}">
        <p14:creationId xmlns:p14="http://schemas.microsoft.com/office/powerpoint/2010/main" val="100836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D4EB5-CF01-4693-8BD7-9E235BE4F4C6}"/>
              </a:ext>
            </a:extLst>
          </p:cNvPr>
          <p:cNvSpPr>
            <a:spLocks noGrp="1"/>
          </p:cNvSpPr>
          <p:nvPr>
            <p:ph type="title"/>
          </p:nvPr>
        </p:nvSpPr>
        <p:spPr/>
        <p:txBody>
          <a:bodyPr/>
          <a:lstStyle/>
          <a:p>
            <a:r>
              <a:rPr lang="en-GB" dirty="0"/>
              <a:t>Printing maps</a:t>
            </a:r>
          </a:p>
        </p:txBody>
      </p:sp>
      <p:pic>
        <p:nvPicPr>
          <p:cNvPr id="16" name="Picture 15" descr="A screenshot of a cell phone&#10;&#10;Description automatically generated">
            <a:extLst>
              <a:ext uri="{FF2B5EF4-FFF2-40B4-BE49-F238E27FC236}">
                <a16:creationId xmlns:a16="http://schemas.microsoft.com/office/drawing/2014/main" id="{CEF00DF0-9235-4950-AEB7-0F7DB25DFF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9719" y="1690688"/>
            <a:ext cx="3524431" cy="1206562"/>
          </a:xfrm>
          <a:prstGeom prst="rect">
            <a:avLst/>
          </a:prstGeom>
        </p:spPr>
      </p:pic>
      <p:sp>
        <p:nvSpPr>
          <p:cNvPr id="17" name="TextBox 16">
            <a:extLst>
              <a:ext uri="{FF2B5EF4-FFF2-40B4-BE49-F238E27FC236}">
                <a16:creationId xmlns:a16="http://schemas.microsoft.com/office/drawing/2014/main" id="{E8F1CCC5-7A55-41D5-B2A2-6D05882405F3}"/>
              </a:ext>
            </a:extLst>
          </p:cNvPr>
          <p:cNvSpPr txBox="1"/>
          <p:nvPr/>
        </p:nvSpPr>
        <p:spPr>
          <a:xfrm>
            <a:off x="170121" y="3353554"/>
            <a:ext cx="5103628" cy="3139321"/>
          </a:xfrm>
          <a:prstGeom prst="rect">
            <a:avLst/>
          </a:prstGeom>
          <a:noFill/>
        </p:spPr>
        <p:txBody>
          <a:bodyPr wrap="square" rtlCol="0">
            <a:spAutoFit/>
          </a:bodyPr>
          <a:lstStyle/>
          <a:p>
            <a:pPr marL="285750" indent="-285750">
              <a:buFont typeface="Arial" panose="020B0604020202020204" pitchFamily="34" charset="0"/>
              <a:buChar char="•"/>
            </a:pPr>
            <a:r>
              <a:rPr lang="en-GB" sz="2000" dirty="0"/>
              <a:t>Children can annotate paper maps </a:t>
            </a:r>
          </a:p>
          <a:p>
            <a:pPr marL="285750" indent="-285750">
              <a:buFont typeface="Arial" panose="020B0604020202020204" pitchFamily="34" charset="0"/>
              <a:buChar char="•"/>
            </a:pPr>
            <a:r>
              <a:rPr lang="en-GB" sz="2000" dirty="0"/>
              <a:t>Choose any map, scale, historical, aerial, Britain, world etc to print</a:t>
            </a:r>
          </a:p>
          <a:p>
            <a:pPr marL="285750" indent="-285750">
              <a:buFont typeface="Arial" panose="020B0604020202020204" pitchFamily="34" charset="0"/>
              <a:buChar char="•"/>
            </a:pPr>
            <a:r>
              <a:rPr lang="en-GB" sz="2000" dirty="0"/>
              <a:t>Choose A3 or A4, landscape or portrait</a:t>
            </a:r>
          </a:p>
          <a:p>
            <a:pPr marL="285750" indent="-285750">
              <a:buFont typeface="Arial" panose="020B0604020202020204" pitchFamily="34" charset="0"/>
              <a:buChar char="•"/>
            </a:pPr>
            <a:r>
              <a:rPr lang="en-GB" sz="2000" dirty="0"/>
              <a:t>Choose PDF (or JPG to insert in other documents)</a:t>
            </a:r>
          </a:p>
          <a:p>
            <a:pPr marL="285750" indent="-285750">
              <a:buFont typeface="Arial" panose="020B0604020202020204" pitchFamily="34" charset="0"/>
              <a:buChar char="•"/>
            </a:pPr>
            <a:r>
              <a:rPr lang="en-GB" sz="2000" dirty="0"/>
              <a:t>Select Layout Preview to check print area</a:t>
            </a:r>
          </a:p>
          <a:p>
            <a:pPr marL="285750" indent="-285750">
              <a:buFont typeface="Arial" panose="020B0604020202020204" pitchFamily="34" charset="0"/>
              <a:buChar char="•"/>
            </a:pPr>
            <a:r>
              <a:rPr lang="en-GB" sz="2000" dirty="0"/>
              <a:t>Include gridlines, titles, drawings, key </a:t>
            </a:r>
          </a:p>
          <a:p>
            <a:pPr marL="285750" indent="-285750">
              <a:buFont typeface="Arial" panose="020B0604020202020204" pitchFamily="34" charset="0"/>
              <a:buChar char="•"/>
            </a:pPr>
            <a:r>
              <a:rPr lang="en-GB" sz="2000" dirty="0"/>
              <a:t>NB rename your file as soon as it downloads</a:t>
            </a:r>
          </a:p>
          <a:p>
            <a:endParaRPr lang="en-GB" dirty="0"/>
          </a:p>
        </p:txBody>
      </p:sp>
      <p:pic>
        <p:nvPicPr>
          <p:cNvPr id="21" name="Content Placeholder 20" descr="print menu">
            <a:extLst>
              <a:ext uri="{FF2B5EF4-FFF2-40B4-BE49-F238E27FC236}">
                <a16:creationId xmlns:a16="http://schemas.microsoft.com/office/drawing/2014/main" id="{7FE93E7E-2BDC-4BCB-B3B3-9E54BF32837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411193" y="1476362"/>
            <a:ext cx="6610686" cy="4351338"/>
          </a:xfrm>
        </p:spPr>
      </p:pic>
    </p:spTree>
    <p:extLst>
      <p:ext uri="{BB962C8B-B14F-4D97-AF65-F5344CB8AC3E}">
        <p14:creationId xmlns:p14="http://schemas.microsoft.com/office/powerpoint/2010/main" val="593743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1">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1950s map">
            <a:extLst>
              <a:ext uri="{FF2B5EF4-FFF2-40B4-BE49-F238E27FC236}">
                <a16:creationId xmlns:a16="http://schemas.microsoft.com/office/drawing/2014/main" id="{05C4E549-4A59-48B5-B721-82503E3933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Content Placeholder 4" descr="present day OS map">
            <a:extLst>
              <a:ext uri="{FF2B5EF4-FFF2-40B4-BE49-F238E27FC236}">
                <a16:creationId xmlns:a16="http://schemas.microsoft.com/office/drawing/2014/main" id="{A28DF3BD-655A-4B4B-977B-BE06C88373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11" name="Picture 10" descr="1890s map">
            <a:extLst>
              <a:ext uri="{FF2B5EF4-FFF2-40B4-BE49-F238E27FC236}">
                <a16:creationId xmlns:a16="http://schemas.microsoft.com/office/drawing/2014/main" id="{3172964B-DB0D-4410-9B94-1705F3F9AA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45" name="Freeform: Shape 33">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no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Freeform: Shape 35">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2068C9-AD11-49BA-A2A0-035DFF902D1D}"/>
              </a:ext>
            </a:extLst>
          </p:cNvPr>
          <p:cNvSpPr>
            <a:spLocks noGrp="1"/>
          </p:cNvSpPr>
          <p:nvPr>
            <p:ph type="title"/>
          </p:nvPr>
        </p:nvSpPr>
        <p:spPr>
          <a:xfrm>
            <a:off x="254071" y="685800"/>
            <a:ext cx="3001193" cy="1325563"/>
          </a:xfrm>
        </p:spPr>
        <p:txBody>
          <a:bodyPr vert="horz" lIns="91440" tIns="45720" rIns="91440" bIns="45720" rtlCol="0">
            <a:normAutofit/>
          </a:bodyPr>
          <a:lstStyle/>
          <a:p>
            <a:r>
              <a:rPr lang="en-US" sz="4000" b="1" kern="1200" dirty="0">
                <a:latin typeface="+mj-lt"/>
                <a:ea typeface="+mj-ea"/>
                <a:cs typeface="+mj-cs"/>
              </a:rPr>
              <a:t>Map Selector</a:t>
            </a:r>
          </a:p>
        </p:txBody>
      </p:sp>
      <p:sp>
        <p:nvSpPr>
          <p:cNvPr id="47" name="Rectangle 37">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39">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Content Placeholder 12" descr="Map selector tool">
            <a:extLst>
              <a:ext uri="{FF2B5EF4-FFF2-40B4-BE49-F238E27FC236}">
                <a16:creationId xmlns:a16="http://schemas.microsoft.com/office/drawing/2014/main" id="{C22FDBAD-8C44-4209-AAEB-A0DB8D9EC9EB}"/>
              </a:ext>
            </a:extLst>
          </p:cNvPr>
          <p:cNvPicPr>
            <a:picLocks noGrp="1" noChangeAspect="1"/>
          </p:cNvPicPr>
          <p:nvPr>
            <p:ph idx="1"/>
          </p:nvPr>
        </p:nvPicPr>
        <p:blipFill>
          <a:blip r:embed="rId6">
            <a:extLst>
              <a:ext uri="{28A0092B-C50C-407E-A947-70E740481C1C}">
                <a14:useLocalDpi xmlns:a14="http://schemas.microsoft.com/office/drawing/2010/main"/>
              </a:ext>
            </a:extLst>
          </a:blip>
          <a:stretch>
            <a:fillRect/>
          </a:stretch>
        </p:blipFill>
        <p:spPr>
          <a:xfrm>
            <a:off x="303404" y="2493701"/>
            <a:ext cx="3001193" cy="2813619"/>
          </a:xfrm>
        </p:spPr>
      </p:pic>
      <p:pic>
        <p:nvPicPr>
          <p:cNvPr id="7" name="Picture 6" descr="aerial map">
            <a:extLst>
              <a:ext uri="{FF2B5EF4-FFF2-40B4-BE49-F238E27FC236}">
                <a16:creationId xmlns:a16="http://schemas.microsoft.com/office/drawing/2014/main" id="{5E839635-5D3F-4C63-AAF8-D6435948DDA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3" name="TextBox 2">
            <a:extLst>
              <a:ext uri="{FF2B5EF4-FFF2-40B4-BE49-F238E27FC236}">
                <a16:creationId xmlns:a16="http://schemas.microsoft.com/office/drawing/2014/main" id="{C9D36529-67E8-45DF-ABD7-C17D1EFB46AC}"/>
              </a:ext>
            </a:extLst>
          </p:cNvPr>
          <p:cNvSpPr txBox="1"/>
          <p:nvPr/>
        </p:nvSpPr>
        <p:spPr>
          <a:xfrm>
            <a:off x="570452" y="5714174"/>
            <a:ext cx="2467095" cy="923330"/>
          </a:xfrm>
          <a:prstGeom prst="rect">
            <a:avLst/>
          </a:prstGeom>
          <a:noFill/>
        </p:spPr>
        <p:txBody>
          <a:bodyPr wrap="square" rtlCol="0">
            <a:spAutoFit/>
          </a:bodyPr>
          <a:lstStyle/>
          <a:p>
            <a:pPr algn="ctr"/>
            <a:r>
              <a:rPr lang="en-GB" dirty="0"/>
              <a:t>Use slider to fade between one style of map and another.</a:t>
            </a:r>
          </a:p>
        </p:txBody>
      </p:sp>
    </p:spTree>
    <p:extLst>
      <p:ext uri="{BB962C8B-B14F-4D97-AF65-F5344CB8AC3E}">
        <p14:creationId xmlns:p14="http://schemas.microsoft.com/office/powerpoint/2010/main" val="508637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2096</Words>
  <Application>Microsoft Office PowerPoint</Application>
  <PresentationFormat>Widescreen</PresentationFormat>
  <Paragraphs>154</Paragraphs>
  <Slides>22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Digimap for Schools</vt:lpstr>
      <vt:lpstr>Digimap for Schools  https://digimapforschools.edina.ac.uk/</vt:lpstr>
      <vt:lpstr>Two main aspects of DFS</vt:lpstr>
      <vt:lpstr>KS1 NC Programme of Study</vt:lpstr>
      <vt:lpstr>KS2 NC Programme of Study</vt:lpstr>
      <vt:lpstr>DFS Resources and help online</vt:lpstr>
      <vt:lpstr>Tools</vt:lpstr>
      <vt:lpstr>Printing maps</vt:lpstr>
      <vt:lpstr>Map Selector</vt:lpstr>
      <vt:lpstr>Using historical maps of the local area to investigate change over time</vt:lpstr>
      <vt:lpstr>Large scale map and aerial image (start with your school)</vt:lpstr>
      <vt:lpstr>Identifying features of the local area using a key</vt:lpstr>
      <vt:lpstr>North, South, West and East</vt:lpstr>
      <vt:lpstr>Studying geographical features e.g. rivers</vt:lpstr>
      <vt:lpstr>Map Keys (Legend)</vt:lpstr>
      <vt:lpstr>Key Stage 1 activities/focus</vt:lpstr>
      <vt:lpstr>Key Stage 2 activities/focus</vt:lpstr>
      <vt:lpstr>Progression summary (one example)</vt:lpstr>
      <vt:lpstr>World Maps</vt:lpstr>
      <vt:lpstr>Overlays: World Timezones (e.g. Europe/Russia)</vt:lpstr>
      <vt:lpstr>Annotating World Maps</vt:lpstr>
      <vt:lpstr>Large-scale city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Digimap for Schools</dc:title>
  <dc:creator>Rowena Pryor</dc:creator>
  <cp:lastModifiedBy>vivienne.mayo@ed.ac.uk</cp:lastModifiedBy>
  <cp:revision>51</cp:revision>
  <dcterms:created xsi:type="dcterms:W3CDTF">2020-03-15T09:27:27Z</dcterms:created>
  <dcterms:modified xsi:type="dcterms:W3CDTF">2020-03-29T15:10:22Z</dcterms:modified>
</cp:coreProperties>
</file>