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1" r:id="rId2"/>
  </p:sldMasterIdLst>
  <p:notesMasterIdLst>
    <p:notesMasterId r:id="rId8"/>
  </p:notesMasterIdLst>
  <p:handoutMasterIdLst>
    <p:handoutMasterId r:id="rId9"/>
  </p:handoutMasterIdLst>
  <p:sldIdLst>
    <p:sldId id="258" r:id="rId3"/>
    <p:sldId id="260" r:id="rId4"/>
    <p:sldId id="261" r:id="rId5"/>
    <p:sldId id="264" r:id="rId6"/>
    <p:sldId id="262" r:id="rId7"/>
  </p:sldIdLst>
  <p:sldSz cx="9144000" cy="6858000" type="screen4x3"/>
  <p:notesSz cx="6794500" cy="99314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612">
          <p15:clr>
            <a:srgbClr val="A4A3A4"/>
          </p15:clr>
        </p15:guide>
        <p15:guide id="6" pos="51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66"/>
    <a:srgbClr val="FF0099"/>
    <a:srgbClr val="333399"/>
    <a:srgbClr val="669999"/>
    <a:srgbClr val="6600CC"/>
    <a:srgbClr val="FF6699"/>
    <a:srgbClr val="00005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F275C2-11D5-44FE-82D6-061B90ED98A7}" v="8" dt="2020-07-29T09:29:12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72" autoAdjust="0"/>
    <p:restoredTop sz="94660"/>
  </p:normalViewPr>
  <p:slideViewPr>
    <p:cSldViewPr showGuides="1">
      <p:cViewPr varScale="1">
        <p:scale>
          <a:sx n="110" d="100"/>
          <a:sy n="110" d="100"/>
        </p:scale>
        <p:origin x="1350" y="108"/>
      </p:cViewPr>
      <p:guideLst>
        <p:guide orient="horz" pos="2160"/>
        <p:guide orient="horz" pos="935"/>
        <p:guide orient="horz" pos="3974"/>
        <p:guide pos="2880"/>
        <p:guide pos="612"/>
        <p:guide pos="514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-3774" y="-12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604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98" y="0"/>
            <a:ext cx="294460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830"/>
            <a:ext cx="2944604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98" y="9434830"/>
            <a:ext cx="294460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80C1F7F-4E5B-4C04-A453-1626A6CDE338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08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604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98" y="0"/>
            <a:ext cx="294460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294" y="4717415"/>
            <a:ext cx="4983913" cy="446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604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98" y="9434830"/>
            <a:ext cx="294460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8FF1F13-FCE8-4A0E-84BA-36F5EC676FC1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574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4475" y="4149080"/>
            <a:ext cx="6115050" cy="863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50" y="2852737"/>
            <a:ext cx="7200900" cy="1152525"/>
          </a:xfrm>
        </p:spPr>
        <p:txBody>
          <a:bodyPr/>
          <a:lstStyle>
            <a:lvl1pPr algn="ctr">
              <a:defRPr sz="3200"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153" name="Rectangle 33"/>
          <p:cNvSpPr>
            <a:spLocks noGrp="1" noChangeArrowheads="1"/>
          </p:cNvSpPr>
          <p:nvPr>
            <p:ph type="ftr" sz="quarter" idx="3"/>
          </p:nvPr>
        </p:nvSpPr>
        <p:spPr>
          <a:xfrm>
            <a:off x="979623" y="5495186"/>
            <a:ext cx="7200800" cy="504651"/>
          </a:xfrm>
        </p:spPr>
        <p:txBody>
          <a:bodyPr/>
          <a:lstStyle>
            <a:lvl1pPr algn="l">
              <a:defRPr sz="800">
                <a:solidFill>
                  <a:srgbClr val="336666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9" name="Picture 8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1600" y="468524"/>
            <a:ext cx="7200800" cy="872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4"/>
          <p:cNvSpPr txBox="1">
            <a:spLocks noChangeArrowheads="1"/>
          </p:cNvSpPr>
          <p:nvPr userDrawn="1"/>
        </p:nvSpPr>
        <p:spPr bwMode="auto">
          <a:xfrm>
            <a:off x="971600" y="1412777"/>
            <a:ext cx="720080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9pPr>
          </a:lstStyle>
          <a:p>
            <a:pPr algn="ctr"/>
            <a:r>
              <a:rPr lang="en-US" sz="2800" kern="0" dirty="0">
                <a:solidFill>
                  <a:srgbClr val="336666"/>
                </a:solidFill>
              </a:rPr>
              <a:t>Digimap for Schools Geography Resources</a:t>
            </a:r>
            <a:endParaRPr lang="en-GB" sz="2800" kern="0" dirty="0">
              <a:solidFill>
                <a:srgbClr val="336666"/>
              </a:solidFill>
            </a:endParaRPr>
          </a:p>
        </p:txBody>
      </p:sp>
      <p:pic>
        <p:nvPicPr>
          <p:cNvPr id="11" name="Picture 10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623" y="6101228"/>
            <a:ext cx="1667510" cy="40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mharrington\Documents\Maggie\D10877\Edina Logo.jp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99837"/>
            <a:ext cx="1014730" cy="481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D2C20-EC1E-45BC-A594-3ABC2097697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29/07/2020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54D7B-F773-4613-B108-9C18F87F743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46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B5DA9-2B1A-42B2-BFB0-449B7231FA0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29/07/2020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F1F3E-1A3B-4A7E-9981-E74DF8FC3A6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265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4360C-064C-40F4-8502-B25F2E0D1A5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29/07/2020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4052-EDC0-4FDD-A1D3-6CAFD1910BC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40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F83C3-AB06-4CB0-984D-9E6D4950066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29/07/2020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03447-637C-4DA9-85E8-6870F400A91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71550" y="1700213"/>
            <a:ext cx="7761288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582613"/>
            <a:ext cx="773271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36666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40509486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181A3-591C-4D63-8523-0D1394187D4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29/07/2020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A72E7-1AB9-4FAF-879C-429735F48C8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555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CADDF-7F78-45AC-8CFB-5B6DAD1CB65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29/07/2020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76144-5761-439A-9F9E-D394E01D40A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6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40F92-F914-423F-8B58-1906F13F44B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29/07/2020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3ABCB-279F-4402-A5FC-5F9D77BBEE5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50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8C8B8-3C3C-4F13-835F-B743F19C3C5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29/07/2020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E40FE-FDE2-4A18-ACF9-5479703FC99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5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EF473-F3E4-4D00-9DA6-267767469CE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29/07/2020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EE9B7-9D59-4130-95D8-1A6F301409A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73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FB6D3-5F04-4E08-822F-38A4A69609F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29/07/2020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CDBCF-7CA3-4880-87C6-631A2FFA887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27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27934-2DFB-4DE2-8BBD-8F3CAA2B8DA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29/07/2020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D978-E21D-4BAD-8DB7-EF328718D24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36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700213"/>
            <a:ext cx="7761288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582613"/>
            <a:ext cx="773271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621463"/>
            <a:ext cx="36004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>
    <p:wipe dir="r"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D44F8D29-D6CA-4776-8961-6214CCC2AF2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29/07/2020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C0D11D94-12E4-4213-80C3-18D90866D2FA}" type="slidenum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0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rdnancesurvey.co.uk/resources/maps-and-geographic-resources/the-national-grid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dnancesurvey.co.uk/resources/maps-and-geographic-resources/the-national-grid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 charset="0"/>
                <a:cs typeface="Arial" charset="0"/>
              </a:rPr>
              <a:t>Mountain Rescue!</a:t>
            </a:r>
            <a:endParaRPr lang="en-GB" dirty="0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3"/>
          </p:nvPr>
        </p:nvSpPr>
        <p:spPr>
          <a:xfrm>
            <a:off x="1880870" y="5458283"/>
            <a:ext cx="6803609" cy="300886"/>
          </a:xfrm>
        </p:spPr>
        <p:txBody>
          <a:bodyPr/>
          <a:lstStyle/>
          <a:p>
            <a:r>
              <a:rPr lang="en-GB" sz="800" dirty="0"/>
              <a:t>© EDINA at University of Edinburgh 2013</a:t>
            </a:r>
          </a:p>
          <a:p>
            <a:r>
              <a:rPr lang="en-GB" sz="800" dirty="0"/>
              <a:t>This work is licensed under a Creative Commons Attribution – Non-Commercial License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" t="14808" r="66550" b="69368"/>
          <a:stretch/>
        </p:blipFill>
        <p:spPr bwMode="auto">
          <a:xfrm>
            <a:off x="971550" y="5445224"/>
            <a:ext cx="909320" cy="35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5168" y="1700213"/>
            <a:ext cx="7761288" cy="4249737"/>
          </a:xfrm>
        </p:spPr>
        <p:txBody>
          <a:bodyPr/>
          <a:lstStyle/>
          <a:p>
            <a:r>
              <a:rPr lang="en-GB" sz="2800" dirty="0">
                <a:latin typeface="Arial" charset="0"/>
                <a:cs typeface="Arial" charset="0"/>
              </a:rPr>
              <a:t>By estimating the eastings and northings to within 1/10 of the grid interval you can give a 6-figure grid reference that is accurate to within 100 metres on the ground.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charset="0"/>
                <a:cs typeface="Arial" charset="0"/>
              </a:rPr>
              <a:t>Six figure Grid References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4869160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itchFamily="34" charset="0"/>
              </a:rPr>
              <a:t>See:</a:t>
            </a:r>
          </a:p>
          <a:p>
            <a:r>
              <a:rPr lang="en-GB" dirty="0">
                <a:solidFill>
                  <a:schemeClr val="bg1"/>
                </a:solidFill>
                <a:latin typeface="Calibri" pitchFamily="34" charset="0"/>
                <a:hlinkClick r:id="rId2"/>
              </a:rPr>
              <a:t>http://www.ordnancesurvey.co.uk/resources/maps-and-geographic-resources/the-national-grid.html</a:t>
            </a: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0835279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7176" y="1412776"/>
            <a:ext cx="7761288" cy="3837722"/>
          </a:xfrm>
        </p:spPr>
        <p:txBody>
          <a:bodyPr/>
          <a:lstStyle/>
          <a:p>
            <a:r>
              <a:rPr lang="en-GB" sz="2800" dirty="0">
                <a:latin typeface="Arial" charset="0"/>
                <a:cs typeface="Arial" charset="0"/>
              </a:rPr>
              <a:t>Help you to pinpoint locations</a:t>
            </a:r>
          </a:p>
          <a:p>
            <a:r>
              <a:rPr lang="en-GB" sz="2800" dirty="0">
                <a:latin typeface="Arial" charset="0"/>
                <a:cs typeface="Arial" charset="0"/>
              </a:rPr>
              <a:t>Remember – ‘along the corridor and up the stairs’ </a:t>
            </a:r>
          </a:p>
          <a:p>
            <a:r>
              <a:rPr lang="en-GB" sz="2800" dirty="0">
                <a:latin typeface="Arial" charset="0"/>
                <a:cs typeface="Arial" charset="0"/>
              </a:rPr>
              <a:t>The first three figures are ‘eastings’ and you read these from left to right or eastwards</a:t>
            </a:r>
          </a:p>
          <a:p>
            <a:r>
              <a:rPr lang="en-GB" sz="2800" dirty="0">
                <a:latin typeface="Arial" charset="0"/>
                <a:cs typeface="Arial" charset="0"/>
              </a:rPr>
              <a:t>The second set of three figures is the ‘northings’ and you read these in a northerly direction.</a:t>
            </a:r>
          </a:p>
          <a:p>
            <a:endParaRPr lang="en-GB" dirty="0">
              <a:latin typeface="Arial" charset="0"/>
              <a:cs typeface="Arial" charset="0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charset="0"/>
                <a:cs typeface="Arial" charset="0"/>
              </a:rPr>
              <a:t>Six figure grid references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6093296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Arial" charset="0"/>
              </a:rPr>
              <a:t>Read eastings eastwards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6056" y="609329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charset="0"/>
              </a:rPr>
              <a:t>Read northings northwards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195736" y="5949280"/>
            <a:ext cx="194320" cy="914400"/>
          </a:xfrm>
          <a:prstGeom prst="straightConnector1">
            <a:avLst/>
          </a:prstGeom>
          <a:solidFill>
            <a:srgbClr val="FF0099"/>
          </a:soli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>
          <a:xfrm>
            <a:off x="1168931" y="5589240"/>
            <a:ext cx="1800225" cy="15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975241" y="537321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6660989" y="5768504"/>
            <a:ext cx="792162" cy="15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854122" y="486916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645636654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960561" y="404664"/>
            <a:ext cx="3467423" cy="1012974"/>
          </a:xfrm>
        </p:spPr>
        <p:txBody>
          <a:bodyPr/>
          <a:lstStyle/>
          <a:p>
            <a:pPr algn="l" eaLnBrk="1" hangingPunct="1"/>
            <a:r>
              <a:rPr lang="en-GB" sz="2800" dirty="0">
                <a:solidFill>
                  <a:srgbClr val="336666"/>
                </a:solidFill>
                <a:latin typeface="Arial" charset="0"/>
                <a:cs typeface="Arial" charset="0"/>
              </a:rPr>
              <a:t>Reading a six figure </a:t>
            </a:r>
            <a:br>
              <a:rPr lang="en-GB" sz="2800" dirty="0">
                <a:solidFill>
                  <a:srgbClr val="336666"/>
                </a:solidFill>
                <a:latin typeface="Arial" charset="0"/>
                <a:cs typeface="Arial" charset="0"/>
              </a:rPr>
            </a:br>
            <a:r>
              <a:rPr lang="en-GB" sz="2800" dirty="0">
                <a:solidFill>
                  <a:srgbClr val="336666"/>
                </a:solidFill>
                <a:latin typeface="Arial" charset="0"/>
                <a:cs typeface="Arial" charset="0"/>
              </a:rPr>
              <a:t>Grid Reference</a:t>
            </a:r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468313" y="1484313"/>
            <a:ext cx="3543300" cy="4680991"/>
            <a:chOff x="2627784" y="1340768"/>
            <a:chExt cx="3543300" cy="4680322"/>
          </a:xfrm>
        </p:grpSpPr>
        <p:grpSp>
          <p:nvGrpSpPr>
            <p:cNvPr id="2063" name="Group 38"/>
            <p:cNvGrpSpPr>
              <a:grpSpLocks/>
            </p:cNvGrpSpPr>
            <p:nvPr/>
          </p:nvGrpSpPr>
          <p:grpSpPr bwMode="auto">
            <a:xfrm>
              <a:off x="2627784" y="1340768"/>
              <a:ext cx="3543300" cy="4320480"/>
              <a:chOff x="1979712" y="1412776"/>
              <a:chExt cx="3543300" cy="4320480"/>
            </a:xfrm>
          </p:grpSpPr>
          <p:pic>
            <p:nvPicPr>
              <p:cNvPr id="2065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9712" y="1412776"/>
                <a:ext cx="3543300" cy="4133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6" name="TextBox 7"/>
              <p:cNvSpPr txBox="1">
                <a:spLocks noChangeArrowheads="1"/>
              </p:cNvSpPr>
              <p:nvPr/>
            </p:nvSpPr>
            <p:spPr bwMode="auto">
              <a:xfrm>
                <a:off x="3059832" y="1412776"/>
                <a:ext cx="108012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GB" sz="1800" dirty="0">
                    <a:solidFill>
                      <a:prstClr val="black"/>
                    </a:solidFill>
                    <a:latin typeface="Calibri" pitchFamily="34" charset="0"/>
                  </a:rPr>
                  <a:t>eastings</a:t>
                </a:r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>
                <a:off x="4140299" y="1773087"/>
                <a:ext cx="863600" cy="21586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3635474" y="1844514"/>
                <a:ext cx="360363" cy="21586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rot="10800000" flipV="1">
                <a:off x="3275112" y="1844514"/>
                <a:ext cx="288925" cy="14444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>
                <a:off x="3168207" y="3969080"/>
                <a:ext cx="352850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10800000" flipV="1">
                <a:off x="2340074" y="1628645"/>
                <a:ext cx="719138" cy="144441"/>
              </a:xfrm>
              <a:prstGeom prst="straightConnector1">
                <a:avLst/>
              </a:prstGeom>
              <a:ln w="25400">
                <a:solidFill>
                  <a:schemeClr val="tx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64" name="TextBox 5"/>
            <p:cNvSpPr txBox="1">
              <a:spLocks noChangeArrowheads="1"/>
            </p:cNvSpPr>
            <p:nvPr/>
          </p:nvSpPr>
          <p:spPr bwMode="auto">
            <a:xfrm>
              <a:off x="4355976" y="5651758"/>
              <a:ext cx="16561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sz="1800" dirty="0">
                  <a:solidFill>
                    <a:prstClr val="black"/>
                  </a:solidFill>
                </a:rPr>
                <a:t>Easting 328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860032" y="404664"/>
            <a:ext cx="3960812" cy="56938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Grid Reference: </a:t>
            </a:r>
            <a:r>
              <a:rPr lang="en-GB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NY </a:t>
            </a:r>
            <a:r>
              <a:rPr lang="en-GB" sz="2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  <a:cs typeface="Arial" pitchFamily="34" charset="0"/>
              </a:rPr>
              <a:t>328</a:t>
            </a:r>
            <a:r>
              <a:rPr lang="en-GB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088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rgbClr val="C0504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first set of figures are the </a:t>
            </a:r>
            <a:r>
              <a:rPr lang="en-GB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  <a:cs typeface="Arial" pitchFamily="34" charset="0"/>
              </a:rPr>
              <a:t>eastings (328)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rgbClr val="1F497D">
                  <a:lumMod val="60000"/>
                  <a:lumOff val="4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second set of figures are the </a:t>
            </a:r>
            <a:r>
              <a:rPr lang="en-GB" sz="2000" dirty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northings (088)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rgbClr val="C0504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Figures</a:t>
            </a:r>
            <a:r>
              <a:rPr lang="en-GB" sz="2000" dirty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 the map showing numbers 30, 31, 32, 33 are </a:t>
            </a:r>
            <a:r>
              <a:rPr lang="en-GB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  <a:cs typeface="Arial" pitchFamily="34" charset="0"/>
              </a:rPr>
              <a:t>eastings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rgbClr val="1F497D">
                  <a:lumMod val="60000"/>
                  <a:lumOff val="4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Start at easting 32 go 8/10 of the way along the distance between 32 and 33 to find 328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Start at northing 08 and go northwards 8/10 of the distance to 09 to find 088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331913" y="3644900"/>
            <a:ext cx="2952750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27088" y="5805488"/>
            <a:ext cx="237648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3275807" y="4652169"/>
            <a:ext cx="1873250" cy="158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6" name="TextBox 25"/>
          <p:cNvSpPr txBox="1">
            <a:spLocks noChangeArrowheads="1"/>
          </p:cNvSpPr>
          <p:nvPr/>
        </p:nvSpPr>
        <p:spPr bwMode="auto">
          <a:xfrm>
            <a:off x="3851275" y="2852738"/>
            <a:ext cx="1081088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sz="1800" dirty="0">
                <a:solidFill>
                  <a:prstClr val="black"/>
                </a:solidFill>
              </a:rPr>
              <a:t>northing 088 </a:t>
            </a:r>
          </a:p>
        </p:txBody>
      </p:sp>
      <p:sp>
        <p:nvSpPr>
          <p:cNvPr id="2057" name="TextBox 27"/>
          <p:cNvSpPr txBox="1">
            <a:spLocks noChangeArrowheads="1"/>
          </p:cNvSpPr>
          <p:nvPr/>
        </p:nvSpPr>
        <p:spPr bwMode="auto">
          <a:xfrm>
            <a:off x="323850" y="3789363"/>
            <a:ext cx="1079500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sz="1800" dirty="0">
                <a:solidFill>
                  <a:prstClr val="black"/>
                </a:solidFill>
                <a:latin typeface="Calibri" pitchFamily="34" charset="0"/>
              </a:rPr>
              <a:t>northings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395288" y="2997200"/>
            <a:ext cx="1081088" cy="5032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187450" y="4149725"/>
            <a:ext cx="360363" cy="2873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H="1">
            <a:off x="432594" y="4690269"/>
            <a:ext cx="1223963" cy="1428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971550" y="3573463"/>
            <a:ext cx="287338" cy="2159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2" name="Rectangle 46"/>
          <p:cNvSpPr>
            <a:spLocks noChangeArrowheads="1"/>
          </p:cNvSpPr>
          <p:nvPr/>
        </p:nvSpPr>
        <p:spPr bwMode="auto">
          <a:xfrm>
            <a:off x="1475656" y="6093296"/>
            <a:ext cx="65527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en-GB" sz="18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See: </a:t>
            </a:r>
            <a:r>
              <a:rPr lang="en-GB" sz="1800" dirty="0">
                <a:solidFill>
                  <a:prstClr val="black"/>
                </a:solidFill>
                <a:latin typeface="Calibri" pitchFamily="34" charset="0"/>
                <a:cs typeface="Arial" charset="0"/>
                <a:hlinkClick r:id="rId3"/>
              </a:rPr>
              <a:t>http://www.ordnancesurvey.co.uk/resources/maps-and-geographic-resources/the-national-grid.html</a:t>
            </a:r>
            <a:r>
              <a:rPr lang="en-GB" sz="18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554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5751" y="332656"/>
            <a:ext cx="7732713" cy="504056"/>
          </a:xfrm>
        </p:spPr>
        <p:txBody>
          <a:bodyPr/>
          <a:lstStyle/>
          <a:p>
            <a:r>
              <a:rPr lang="en-GB" dirty="0"/>
              <a:t>Use the right scale map to show start and finish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EC6903-8373-413F-A967-4D837CCFC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35500"/>
            <a:ext cx="8208912" cy="558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2512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Corporate Powerpoint template">
  <a:themeElements>
    <a:clrScheme name="Custom 2">
      <a:dk1>
        <a:srgbClr val="2F502A"/>
      </a:dk1>
      <a:lt1>
        <a:srgbClr val="777777"/>
      </a:lt1>
      <a:dk2>
        <a:srgbClr val="FFFFFF"/>
      </a:dk2>
      <a:lt2>
        <a:srgbClr val="808080"/>
      </a:lt2>
      <a:accent1>
        <a:srgbClr val="C0C0C0"/>
      </a:accent1>
      <a:accent2>
        <a:srgbClr val="0066FF"/>
      </a:accent2>
      <a:accent3>
        <a:srgbClr val="BDBDBD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Corporate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rporate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8">
        <a:dk1>
          <a:srgbClr val="808080"/>
        </a:dk1>
        <a:lt1>
          <a:srgbClr val="FFFFFF"/>
        </a:lt1>
        <a:dk2>
          <a:srgbClr val="009999"/>
        </a:dk2>
        <a:lt2>
          <a:srgbClr val="FFFFFF"/>
        </a:lt2>
        <a:accent1>
          <a:srgbClr val="C0C0C0"/>
        </a:accent1>
        <a:accent2>
          <a:srgbClr val="0066FF"/>
        </a:accent2>
        <a:accent3>
          <a:srgbClr val="AACACA"/>
        </a:accent3>
        <a:accent4>
          <a:srgbClr val="DADADA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 Powerpoint template</Template>
  <TotalTime>358</TotalTime>
  <Words>262</Words>
  <Application>Microsoft Office PowerPoint</Application>
  <PresentationFormat>On-screen Show (4:3)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Corporate Powerpoint template</vt:lpstr>
      <vt:lpstr>Office Theme</vt:lpstr>
      <vt:lpstr>Mountain Rescue!</vt:lpstr>
      <vt:lpstr>Six figure Grid References</vt:lpstr>
      <vt:lpstr>Six figure grid references</vt:lpstr>
      <vt:lpstr>Reading a six figure  Grid Reference</vt:lpstr>
      <vt:lpstr>Use the right scale map to show start and finish</vt:lpstr>
    </vt:vector>
  </TitlesOfParts>
  <Company>Ordnance Survey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Corporate Design and Publishing – GT</dc:creator>
  <cp:keywords>D02770, Corporate PowerPoint template, POT, PPT</cp:keywords>
  <dc:description>PowerPoint template archived by Corporate Design and Publishing (d02770)</dc:description>
  <cp:lastModifiedBy>Vivienne</cp:lastModifiedBy>
  <cp:revision>28</cp:revision>
  <cp:lastPrinted>2015-09-09T10:01:55Z</cp:lastPrinted>
  <dcterms:created xsi:type="dcterms:W3CDTF">2013-08-21T10:00:07Z</dcterms:created>
  <dcterms:modified xsi:type="dcterms:W3CDTF">2020-07-29T09:29:48Z</dcterms:modified>
</cp:coreProperties>
</file>