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8"/>
  </p:notesMasterIdLst>
  <p:handoutMasterIdLst>
    <p:handoutMasterId r:id="rId9"/>
  </p:handoutMasterIdLst>
  <p:sldIdLst>
    <p:sldId id="258" r:id="rId3"/>
    <p:sldId id="260" r:id="rId4"/>
    <p:sldId id="261" r:id="rId5"/>
    <p:sldId id="264" r:id="rId6"/>
    <p:sldId id="262" r:id="rId7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6A372-B4CF-43B1-BF13-5EF40B192CBC}" v="1" dt="2020-07-29T09:32:11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>
      <p:cViewPr varScale="1">
        <p:scale>
          <a:sx n="110" d="100"/>
          <a:sy n="110" d="100"/>
        </p:scale>
        <p:origin x="1350" y="120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7"/>
        <p:guide pos="2141"/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" userId="a2e8f57f-e086-482b-8137-1923a9f7d4e1" providerId="ADAL" clId="{9756A372-B4CF-43B1-BF13-5EF40B192CBC}"/>
    <pc:docChg chg="custSel modSld modMainMaster">
      <pc:chgData name="Vivienne" userId="a2e8f57f-e086-482b-8137-1923a9f7d4e1" providerId="ADAL" clId="{9756A372-B4CF-43B1-BF13-5EF40B192CBC}" dt="2020-07-29T09:32:49.766" v="6" actId="1076"/>
      <pc:docMkLst>
        <pc:docMk/>
      </pc:docMkLst>
      <pc:sldChg chg="addSp delSp modSp mod">
        <pc:chgData name="Vivienne" userId="a2e8f57f-e086-482b-8137-1923a9f7d4e1" providerId="ADAL" clId="{9756A372-B4CF-43B1-BF13-5EF40B192CBC}" dt="2020-07-29T09:32:49.766" v="6" actId="1076"/>
        <pc:sldMkLst>
          <pc:docMk/>
          <pc:sldMk cId="0" sldId="262"/>
        </pc:sldMkLst>
        <pc:spChg chg="add del mod">
          <ac:chgData name="Vivienne" userId="a2e8f57f-e086-482b-8137-1923a9f7d4e1" providerId="ADAL" clId="{9756A372-B4CF-43B1-BF13-5EF40B192CBC}" dt="2020-07-29T09:32:23.292" v="2" actId="478"/>
          <ac:spMkLst>
            <pc:docMk/>
            <pc:sldMk cId="0" sldId="262"/>
            <ac:spMk id="3" creationId="{A8D6EFE1-FCF6-4312-B45C-269AAF54D82A}"/>
          </ac:spMkLst>
        </pc:spChg>
        <pc:spChg chg="mod">
          <ac:chgData name="Vivienne" userId="a2e8f57f-e086-482b-8137-1923a9f7d4e1" providerId="ADAL" clId="{9756A372-B4CF-43B1-BF13-5EF40B192CBC}" dt="2020-07-29T09:32:47.069" v="5" actId="1076"/>
          <ac:spMkLst>
            <pc:docMk/>
            <pc:sldMk cId="0" sldId="262"/>
            <ac:spMk id="22531" creationId="{00000000-0000-0000-0000-000000000000}"/>
          </ac:spMkLst>
        </pc:spChg>
        <pc:spChg chg="mod">
          <ac:chgData name="Vivienne" userId="a2e8f57f-e086-482b-8137-1923a9f7d4e1" providerId="ADAL" clId="{9756A372-B4CF-43B1-BF13-5EF40B192CBC}" dt="2020-07-29T09:32:49.766" v="6" actId="1076"/>
          <ac:spMkLst>
            <pc:docMk/>
            <pc:sldMk cId="0" sldId="262"/>
            <ac:spMk id="22532" creationId="{00000000-0000-0000-0000-000000000000}"/>
          </ac:spMkLst>
        </pc:spChg>
        <pc:picChg chg="add ord">
          <ac:chgData name="Vivienne" userId="a2e8f57f-e086-482b-8137-1923a9f7d4e1" providerId="ADAL" clId="{9756A372-B4CF-43B1-BF13-5EF40B192CBC}" dt="2020-07-29T09:32:40.948" v="4" actId="167"/>
          <ac:picMkLst>
            <pc:docMk/>
            <pc:sldMk cId="0" sldId="262"/>
            <ac:picMk id="4" creationId="{E0D27E2F-C18B-4440-BF86-AAA3DD4C1611}"/>
          </ac:picMkLst>
        </pc:picChg>
        <pc:picChg chg="del">
          <ac:chgData name="Vivienne" userId="a2e8f57f-e086-482b-8137-1923a9f7d4e1" providerId="ADAL" clId="{9756A372-B4CF-43B1-BF13-5EF40B192CBC}" dt="2020-07-29T09:32:19.473" v="1" actId="478"/>
          <ac:picMkLst>
            <pc:docMk/>
            <pc:sldMk cId="0" sldId="262"/>
            <ac:picMk id="22530" creationId="{00000000-0000-0000-0000-000000000000}"/>
          </ac:picMkLst>
        </pc:picChg>
      </pc:sldChg>
      <pc:sldMasterChg chg="modSldLayout">
        <pc:chgData name="Vivienne" userId="a2e8f57f-e086-482b-8137-1923a9f7d4e1" providerId="ADAL" clId="{9756A372-B4CF-43B1-BF13-5EF40B192CBC}" dt="2020-07-29T09:32:11.372" v="0" actId="14826"/>
        <pc:sldMasterMkLst>
          <pc:docMk/>
          <pc:sldMasterMk cId="0" sldId="2147483648"/>
        </pc:sldMasterMkLst>
        <pc:sldLayoutChg chg="modSp">
          <pc:chgData name="Vivienne" userId="a2e8f57f-e086-482b-8137-1923a9f7d4e1" providerId="ADAL" clId="{9756A372-B4CF-43B1-BF13-5EF40B192CBC}" dt="2020-07-29T09:32:11.372" v="0" actId="14826"/>
          <pc:sldLayoutMkLst>
            <pc:docMk/>
            <pc:sldMasterMk cId="0" sldId="2147483648"/>
            <pc:sldLayoutMk cId="0" sldId="2147483665"/>
          </pc:sldLayoutMkLst>
          <pc:picChg chg="mod">
            <ac:chgData name="Vivienne" userId="a2e8f57f-e086-482b-8137-1923a9f7d4e1" providerId="ADAL" clId="{9756A372-B4CF-43B1-BF13-5EF40B192CBC}" dt="2020-07-29T09:32:11.372" v="0" actId="14826"/>
            <ac:picMkLst>
              <pc:docMk/>
              <pc:sldMasterMk cId="0" sldId="2147483648"/>
              <pc:sldLayoutMk cId="0" sldId="2147483665"/>
              <ac:picMk id="4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514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4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691F3D8-B82F-4E67-8D45-1984D0AD56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57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514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4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663EAF9-E7EA-4ADF-BBA2-DB2861F4B8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0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50" y="468457"/>
            <a:ext cx="72009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1550" y="1412875"/>
            <a:ext cx="7200900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7777"/>
              </a:buClr>
              <a:buSzTx/>
              <a:buFontTx/>
              <a:buNone/>
              <a:tabLst/>
              <a:defRPr/>
            </a:pPr>
            <a:r>
              <a:rPr kumimoji="0" lang="cy-GB" sz="26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Adnoddau Daearyddiaeth </a:t>
            </a:r>
            <a:r>
              <a:rPr kumimoji="0" lang="cy-GB" sz="2600" b="0" i="1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Digimap for Schools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01F786-0EA6-485D-83A1-333F204A6FE8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3B3DA4-9873-4C0E-87C9-165A63BCDE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5BA6B6-16C8-42D2-ABCE-CCB1B03D0BB7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B52AF4-189C-4D1D-8507-2F7A961E4D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56BB54-9B3A-429F-A74B-E2860AEE6684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847729-67ED-44D3-AC36-217391B14F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EB382F-453C-4CFA-8D8B-2AFE07B02A28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6E2DFD-2330-4E0F-B49D-98A4C2585F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461C5B-01C2-4902-BE70-EC83AA6F3B56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58A652-E97E-4BBE-872A-3EC4BA5CD4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C216CA-5348-469B-8E8B-4D4BF91367CB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53878F-E126-4D0C-B7D7-03FD4FCC8C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0F2282-0C99-4B83-BE8C-49806139B625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D3FCBC-62D8-4BEE-AD03-C929ED552D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CDE4E6-FFCB-423D-990E-0260A66363D7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8B7761-01AE-462E-A96E-484AA315BC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4ED71B-F270-4E88-8805-2FE8A7FEE59D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E21E79-1111-4A7F-A712-507CA500F0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1CD315-86CD-4228-A04E-21090A7510C5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716F52-C0A1-4597-945B-C2F190823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193FF6-FA1B-41C3-8F27-F9534A52B191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50EE57-8C89-4B44-AE4B-2855D7AA88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E58E46-0A54-4A28-BB51-E6A66379A910}" type="datetimeFigureOut">
              <a:rPr lang="en-GB"/>
              <a:pPr>
                <a:defRPr/>
              </a:pPr>
              <a:t>29/07/2020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A2E2D-54A0-407D-B0CE-1CD1F66668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dnancesurvey.co.uk/resources/maps-and-geographic-resources/the-national-gri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nancesurvey.co.uk/resources/maps-and-geographic-resources/the-national-grid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200900" cy="1152525"/>
          </a:xfrm>
        </p:spPr>
        <p:txBody>
          <a:bodyPr/>
          <a:lstStyle/>
          <a:p>
            <a:pPr eaLnBrk="1" hangingPunct="1"/>
            <a:r>
              <a:rPr lang="cy-GB" dirty="0">
                <a:cs typeface="Arial" charset="0"/>
              </a:rPr>
              <a:t>Achub Mynydd!</a:t>
            </a:r>
            <a:endParaRPr lang="cy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 eaLnBrk="1" hangingPunct="1">
              <a:defRPr/>
            </a:pPr>
            <a:r>
              <a:rPr lang="cy-GB">
                <a:solidFill>
                  <a:schemeClr val="tx1"/>
                </a:solidFill>
              </a:rPr>
              <a:t>© EDINA ym Mhrifysgol Caeredin 2013</a:t>
            </a:r>
          </a:p>
          <a:p>
            <a:pPr eaLnBrk="1" hangingPunct="1">
              <a:defRPr/>
            </a:pPr>
            <a:r>
              <a:rPr lang="cy-GB">
                <a:solidFill>
                  <a:schemeClr val="tx1"/>
                </a:solidFill>
              </a:rPr>
              <a:t>Mae’r gwaith hwn o dan Drwydded Anfasnachol </a:t>
            </a:r>
            <a:r>
              <a:rPr lang="cy-GB" i="1">
                <a:solidFill>
                  <a:schemeClr val="tx1"/>
                </a:solidFill>
              </a:rPr>
              <a:t>Creative Commons Attribution</a:t>
            </a:r>
            <a:endParaRPr lang="en-GB" i="1">
              <a:solidFill>
                <a:schemeClr val="tx1"/>
              </a:solidFill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914400" y="1700213"/>
            <a:ext cx="7761288" cy="4249737"/>
          </a:xfrm>
        </p:spPr>
        <p:txBody>
          <a:bodyPr/>
          <a:lstStyle/>
          <a:p>
            <a:pPr eaLnBrk="1" hangingPunct="1"/>
            <a:r>
              <a:rPr lang="cy-GB" sz="2800" dirty="0">
                <a:cs typeface="Arial" charset="0"/>
              </a:rPr>
              <a:t>Trwy amcangyfrif y dwyreiniadau a’r gogleddiadau i o fewn 1/10 o’r cyfwng grid, gallwch roi cyfeirnod grid 6 ffigur sy’n gywir i o fewn 100 meter ar y tir.</a:t>
            </a:r>
          </a:p>
          <a:p>
            <a:pPr eaLnBrk="1" hangingPunct="1"/>
            <a:endParaRPr lang="cy-GB" dirty="0"/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dirty="0">
                <a:cs typeface="Arial" charset="0"/>
              </a:rPr>
              <a:t>Cyfeirnodau Grid Chwe Ffigur</a:t>
            </a:r>
            <a:endParaRPr lang="cy-GB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55650" y="4868863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dirty="0">
                <a:latin typeface="Calibri" pitchFamily="34" charset="0"/>
              </a:rPr>
              <a:t>Gweler:</a:t>
            </a:r>
          </a:p>
          <a:p>
            <a:pPr algn="ctr" eaLnBrk="0" hangingPunct="0"/>
            <a:r>
              <a:rPr lang="cy-GB" dirty="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http://www.ordnancesurvey.co.uk/resources/maps-and-geographic-resources/the-national-grid.html</a:t>
            </a:r>
            <a:r>
              <a:rPr lang="cy-GB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987425" y="1412875"/>
            <a:ext cx="7761288" cy="3836988"/>
          </a:xfrm>
        </p:spPr>
        <p:txBody>
          <a:bodyPr/>
          <a:lstStyle/>
          <a:p>
            <a:pPr eaLnBrk="1" hangingPunct="1"/>
            <a:r>
              <a:rPr lang="cy-GB" sz="2800" dirty="0">
                <a:cs typeface="Arial" charset="0"/>
              </a:rPr>
              <a:t>Eich helpu i ddod o hyd i union leoliadau</a:t>
            </a:r>
          </a:p>
          <a:p>
            <a:pPr eaLnBrk="1" hangingPunct="1"/>
            <a:r>
              <a:rPr lang="cy-GB" sz="2800" dirty="0">
                <a:cs typeface="Arial" charset="0"/>
              </a:rPr>
              <a:t>Cofiwch – ‘ar hyd y coridor ac i fyny’r grisiau’ </a:t>
            </a:r>
          </a:p>
          <a:p>
            <a:pPr eaLnBrk="1" hangingPunct="1"/>
            <a:r>
              <a:rPr lang="cy-GB" sz="2800" dirty="0">
                <a:cs typeface="Arial" charset="0"/>
              </a:rPr>
              <a:t>Y tri ffigur cyntaf yw’r ‘dwyreiniadau’ a byddwch yn darllen y rhain o’r chwith i’r dde neu tua’r dwyrain</a:t>
            </a:r>
          </a:p>
          <a:p>
            <a:pPr eaLnBrk="1" hangingPunct="1"/>
            <a:r>
              <a:rPr lang="cy-GB" sz="2800" dirty="0">
                <a:cs typeface="Arial" charset="0"/>
              </a:rPr>
              <a:t>Yr ail set o dri ffigur yw’r ‘gogleddiadau’ a byddwch yn darllen y rhain i gyfeiriad gogleddol.</a:t>
            </a:r>
          </a:p>
          <a:p>
            <a:pPr eaLnBrk="1" hangingPunct="1"/>
            <a:endParaRPr lang="cy-GB" dirty="0">
              <a:cs typeface="Arial" charset="0"/>
            </a:endParaRPr>
          </a:p>
          <a:p>
            <a:pPr eaLnBrk="1" hangingPunct="1"/>
            <a:endParaRPr lang="cy-GB" dirty="0"/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dirty="0">
                <a:cs typeface="Arial" charset="0"/>
              </a:rPr>
              <a:t>Cyferinodau grid chwe ffigur</a:t>
            </a:r>
            <a:endParaRPr lang="cy-GB" dirty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971550" y="6092825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y-GB" sz="2000" dirty="0">
                <a:latin typeface="Arial" charset="0"/>
              </a:rPr>
              <a:t>Darllen dwyreiniadau tua’r dwyrain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076825" y="6092825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2000" dirty="0">
                <a:latin typeface="Arial" charset="0"/>
              </a:rPr>
              <a:t>Darllen gogleddiadau tua’r gogledd</a:t>
            </a:r>
          </a:p>
        </p:txBody>
      </p:sp>
      <p:cxnSp>
        <p:nvCxnSpPr>
          <p:cNvPr id="20485" name="Straight Arrow Connector 8"/>
          <p:cNvCxnSpPr>
            <a:cxnSpLocks noChangeShapeType="1"/>
          </p:cNvCxnSpPr>
          <p:nvPr/>
        </p:nvCxnSpPr>
        <p:spPr bwMode="auto">
          <a:xfrm>
            <a:off x="2195513" y="5949950"/>
            <a:ext cx="195262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/>
          <p:nvPr/>
        </p:nvCxnSpPr>
        <p:spPr>
          <a:xfrm>
            <a:off x="1168400" y="5589588"/>
            <a:ext cx="180022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2974975" y="5373688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y-GB" b="1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661151" y="5768975"/>
            <a:ext cx="792162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6854825" y="486886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y-GB" b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960438" y="404813"/>
            <a:ext cx="3467100" cy="1012825"/>
          </a:xfrm>
        </p:spPr>
        <p:txBody>
          <a:bodyPr/>
          <a:lstStyle/>
          <a:p>
            <a:pPr algn="l" eaLnBrk="1" hangingPunct="1"/>
            <a:r>
              <a:rPr lang="cy-GB" sz="2800" dirty="0">
                <a:solidFill>
                  <a:srgbClr val="336666"/>
                </a:solidFill>
                <a:latin typeface="Arial" charset="0"/>
                <a:cs typeface="Arial" charset="0"/>
              </a:rPr>
              <a:t>Darllen Cyfeirnod Grid Chwe Ffigur</a:t>
            </a:r>
          </a:p>
        </p:txBody>
      </p:sp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395288" y="1484313"/>
            <a:ext cx="3543300" cy="4680982"/>
            <a:chOff x="2627784" y="1340768"/>
            <a:chExt cx="3543300" cy="4679767"/>
          </a:xfrm>
        </p:grpSpPr>
        <p:grpSp>
          <p:nvGrpSpPr>
            <p:cNvPr id="21518" name="Group 38"/>
            <p:cNvGrpSpPr>
              <a:grpSpLocks/>
            </p:cNvGrpSpPr>
            <p:nvPr/>
          </p:nvGrpSpPr>
          <p:grpSpPr bwMode="auto">
            <a:xfrm>
              <a:off x="2627784" y="1340768"/>
              <a:ext cx="3543300" cy="4320053"/>
              <a:chOff x="1979712" y="1412776"/>
              <a:chExt cx="3543300" cy="4320053"/>
            </a:xfrm>
          </p:grpSpPr>
          <p:pic>
            <p:nvPicPr>
              <p:cNvPr id="21520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79712" y="1412776"/>
                <a:ext cx="3543300" cy="413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1" name="TextBox 7"/>
              <p:cNvSpPr txBox="1">
                <a:spLocks noChangeArrowheads="1"/>
              </p:cNvSpPr>
              <p:nvPr/>
            </p:nvSpPr>
            <p:spPr bwMode="auto">
              <a:xfrm>
                <a:off x="3059212" y="1412776"/>
                <a:ext cx="1081088" cy="2840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y-GB" sz="1200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dwyreiniadau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4140299" y="1773045"/>
                <a:ext cx="863600" cy="2158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635474" y="1844464"/>
                <a:ext cx="360363" cy="2158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3275112" y="1844464"/>
                <a:ext cx="288925" cy="1444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168413" y="3968782"/>
                <a:ext cx="35280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2340074" y="1628620"/>
                <a:ext cx="719138" cy="144425"/>
              </a:xfrm>
              <a:prstGeom prst="straightConnector1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9" name="TextBox 5"/>
            <p:cNvSpPr txBox="1">
              <a:spLocks noChangeArrowheads="1"/>
            </p:cNvSpPr>
            <p:nvPr/>
          </p:nvSpPr>
          <p:spPr bwMode="auto">
            <a:xfrm>
              <a:off x="3707284" y="5651299"/>
              <a:ext cx="2305050" cy="36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y-GB" sz="18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dwyreiniadau 328</a:t>
              </a:r>
            </a:p>
          </p:txBody>
        </p:sp>
      </p:grpSp>
      <p:sp>
        <p:nvSpPr>
          <p:cNvPr id="21507" name="TextBox 13"/>
          <p:cNvSpPr txBox="1">
            <a:spLocks noChangeArrowheads="1"/>
          </p:cNvSpPr>
          <p:nvPr/>
        </p:nvSpPr>
        <p:spPr bwMode="auto">
          <a:xfrm>
            <a:off x="4859338" y="404813"/>
            <a:ext cx="396081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Cyfeirnod grid: </a:t>
            </a:r>
            <a:r>
              <a:rPr lang="cy-GB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NY </a:t>
            </a:r>
            <a:r>
              <a:rPr lang="cy-GB" sz="2000" b="1" dirty="0">
                <a:solidFill>
                  <a:srgbClr val="558ED5"/>
                </a:solidFill>
                <a:latin typeface="Arial" charset="0"/>
                <a:cs typeface="Arial" charset="0"/>
              </a:rPr>
              <a:t>328</a:t>
            </a:r>
            <a:r>
              <a:rPr lang="cy-GB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y-GB" sz="2000" b="1" dirty="0">
                <a:solidFill>
                  <a:srgbClr val="953735"/>
                </a:solidFill>
                <a:latin typeface="Arial" charset="0"/>
                <a:cs typeface="Arial" charset="0"/>
              </a:rPr>
              <a:t>088</a:t>
            </a:r>
          </a:p>
          <a:p>
            <a:endParaRPr lang="cy-GB" sz="1600" dirty="0">
              <a:solidFill>
                <a:srgbClr val="953735"/>
              </a:solidFill>
              <a:latin typeface="Arial" charset="0"/>
              <a:cs typeface="Arial" charset="0"/>
            </a:endParaRPr>
          </a:p>
          <a:p>
            <a:r>
              <a:rPr lang="cy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Y set gyntaf o ffigurau yw’r </a:t>
            </a:r>
            <a:r>
              <a:rPr lang="cy-GB" sz="2000" dirty="0">
                <a:solidFill>
                  <a:srgbClr val="558ED5"/>
                </a:solidFill>
                <a:latin typeface="Arial" charset="0"/>
                <a:cs typeface="Arial" charset="0"/>
              </a:rPr>
              <a:t>dwyreiniadau (328)</a:t>
            </a:r>
          </a:p>
          <a:p>
            <a:endParaRPr lang="cy-GB" sz="1600" dirty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r>
              <a:rPr lang="cy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Yr ail set o ffigurau yw’r </a:t>
            </a:r>
            <a:r>
              <a:rPr lang="cy-GB" sz="2000" dirty="0">
                <a:solidFill>
                  <a:srgbClr val="953735"/>
                </a:solidFill>
                <a:latin typeface="Arial" charset="0"/>
                <a:cs typeface="Arial" charset="0"/>
              </a:rPr>
              <a:t>gogleddiadau (088)</a:t>
            </a:r>
          </a:p>
          <a:p>
            <a:endParaRPr lang="cy-GB" sz="1600" dirty="0">
              <a:solidFill>
                <a:srgbClr val="953735"/>
              </a:solidFill>
              <a:latin typeface="Arial" charset="0"/>
              <a:cs typeface="Arial" charset="0"/>
            </a:endParaRPr>
          </a:p>
          <a:p>
            <a:r>
              <a:rPr lang="cy-GB" sz="2000" dirty="0">
                <a:solidFill>
                  <a:srgbClr val="558ED5"/>
                </a:solidFill>
                <a:latin typeface="Arial" charset="0"/>
              </a:rPr>
              <a:t>Dwyreiniadau</a:t>
            </a:r>
            <a:r>
              <a:rPr lang="cy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yw’r ffigurau ar y map sy’n dangos y rhifau 30, 31, 32, 33</a:t>
            </a:r>
            <a:endParaRPr lang="cy-GB" sz="2000" dirty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endParaRPr lang="cy-GB" sz="1600" dirty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r>
              <a:rPr lang="cy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Dechreuwch yn y dwyreiniad 32 a mynd 8/10 o’r ffordd rhwng 32 a 33 i ddod o hyd i 328</a:t>
            </a:r>
          </a:p>
          <a:p>
            <a:endParaRPr lang="cy-GB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cy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Dechreuwch yn y gogleddiad 08 ac ewch tua’r gogledd 8/10 o’r ffordd at 09 i ddod o hyd i 088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1913" y="3644900"/>
            <a:ext cx="295275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7088" y="5805488"/>
            <a:ext cx="23764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275807" y="4652169"/>
            <a:ext cx="187325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25"/>
          <p:cNvSpPr txBox="1">
            <a:spLocks noChangeArrowheads="1"/>
          </p:cNvSpPr>
          <p:nvPr/>
        </p:nvSpPr>
        <p:spPr bwMode="auto">
          <a:xfrm>
            <a:off x="3203575" y="2852738"/>
            <a:ext cx="172878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y-GB" sz="1800" dirty="0">
                <a:latin typeface="Arial" charset="0"/>
                <a:cs typeface="Arial" charset="0"/>
              </a:rPr>
              <a:t>gogleddiadau </a:t>
            </a:r>
            <a:r>
              <a:rPr lang="cy-GB" sz="1800" dirty="0">
                <a:solidFill>
                  <a:srgbClr val="000000"/>
                </a:solidFill>
                <a:latin typeface="Arial" charset="0"/>
                <a:cs typeface="Arial" charset="0"/>
              </a:rPr>
              <a:t>088 </a:t>
            </a:r>
          </a:p>
        </p:txBody>
      </p:sp>
      <p:sp>
        <p:nvSpPr>
          <p:cNvPr id="21512" name="TextBox 27"/>
          <p:cNvSpPr txBox="1">
            <a:spLocks noChangeArrowheads="1"/>
          </p:cNvSpPr>
          <p:nvPr/>
        </p:nvSpPr>
        <p:spPr bwMode="auto">
          <a:xfrm>
            <a:off x="323850" y="3789363"/>
            <a:ext cx="10795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gogleddiadau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395288" y="2997200"/>
            <a:ext cx="1081088" cy="5032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87450" y="4149725"/>
            <a:ext cx="360363" cy="2873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432594" y="4690269"/>
            <a:ext cx="1223963" cy="142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71550" y="3573463"/>
            <a:ext cx="287338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Rectangle 46"/>
          <p:cNvSpPr>
            <a:spLocks noChangeArrowheads="1"/>
          </p:cNvSpPr>
          <p:nvPr/>
        </p:nvSpPr>
        <p:spPr bwMode="auto">
          <a:xfrm>
            <a:off x="1476375" y="6092825"/>
            <a:ext cx="655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Gweler: </a:t>
            </a:r>
            <a:r>
              <a:rPr lang="cy-GB" sz="1800" dirty="0">
                <a:solidFill>
                  <a:srgbClr val="000000"/>
                </a:solidFill>
                <a:latin typeface="Calibri" pitchFamily="34" charset="0"/>
                <a:cs typeface="Arial" charset="0"/>
                <a:hlinkClick r:id="rId3"/>
              </a:rPr>
              <a:t>http://www.ordnancesurvey.co.uk/resources/maps-and-geographic-resources/the-national-grid.html</a:t>
            </a:r>
            <a:r>
              <a:rPr lang="cy-GB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27E2F-C18B-4440-BF86-AAA3DD4C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35500"/>
            <a:ext cx="8208912" cy="5589844"/>
          </a:xfrm>
          <a:prstGeom prst="rect">
            <a:avLst/>
          </a:prstGeom>
        </p:spPr>
      </p:pic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971550" y="0"/>
            <a:ext cx="7732713" cy="503238"/>
          </a:xfrm>
        </p:spPr>
        <p:txBody>
          <a:bodyPr/>
          <a:lstStyle/>
          <a:p>
            <a:pPr eaLnBrk="1" hangingPunct="1"/>
            <a:r>
              <a:rPr lang="cy-GB" dirty="0"/>
              <a:t>Defnyddio map graddfa gywir i ddangos y mannau cychwyn a gorffen</a:t>
            </a:r>
          </a:p>
        </p:txBody>
      </p:sp>
      <p:sp>
        <p:nvSpPr>
          <p:cNvPr id="22531" name="TextBox 79"/>
          <p:cNvSpPr txBox="1">
            <a:spLocks noChangeArrowheads="1"/>
          </p:cNvSpPr>
          <p:nvPr/>
        </p:nvSpPr>
        <p:spPr bwMode="auto">
          <a:xfrm>
            <a:off x="2051720" y="2204864"/>
            <a:ext cx="2087563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2000" dirty="0">
                <a:latin typeface="Arial" charset="0"/>
              </a:rPr>
              <a:t>Dringwr wedi’i anafu</a:t>
            </a:r>
          </a:p>
        </p:txBody>
      </p:sp>
      <p:sp>
        <p:nvSpPr>
          <p:cNvPr id="22532" name="TextBox 80"/>
          <p:cNvSpPr txBox="1">
            <a:spLocks noChangeArrowheads="1"/>
          </p:cNvSpPr>
          <p:nvPr/>
        </p:nvSpPr>
        <p:spPr bwMode="auto">
          <a:xfrm>
            <a:off x="3649662" y="4725144"/>
            <a:ext cx="2376488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y-GB" sz="2000" dirty="0">
                <a:latin typeface="Arial" charset="0"/>
              </a:rPr>
              <a:t>Pencadlys Achub Mynydd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471</TotalTime>
  <Words>279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Corporate Powerpoint template</vt:lpstr>
      <vt:lpstr>Office Theme</vt:lpstr>
      <vt:lpstr>Achub Mynydd!</vt:lpstr>
      <vt:lpstr>Cyfeirnodau Grid Chwe Ffigur</vt:lpstr>
      <vt:lpstr>Cyferinodau grid chwe ffigur</vt:lpstr>
      <vt:lpstr>Darllen Cyfeirnod Grid Chwe Ffigur</vt:lpstr>
      <vt:lpstr>Defnyddio map graddfa gywir i ddangos y mannau cychwyn a gorffen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vivienne.mayo@ed.ac.uk</cp:lastModifiedBy>
  <cp:revision>35</cp:revision>
  <cp:lastPrinted>2015-09-17T15:11:11Z</cp:lastPrinted>
  <dcterms:created xsi:type="dcterms:W3CDTF">2013-08-21T10:00:07Z</dcterms:created>
  <dcterms:modified xsi:type="dcterms:W3CDTF">2020-07-29T09:32:54Z</dcterms:modified>
</cp:coreProperties>
</file>