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58" r:id="rId4"/>
    <p:sldId id="260" r:id="rId5"/>
    <p:sldId id="261" r:id="rId6"/>
    <p:sldId id="262" r:id="rId7"/>
    <p:sldId id="263" r:id="rId8"/>
    <p:sldId id="264" r:id="rId9"/>
    <p:sldId id="267" r:id="rId10"/>
    <p:sldId id="265" r:id="rId11"/>
    <p:sldId id="266" r:id="rId12"/>
    <p:sldId id="268" r:id="rId13"/>
    <p:sldId id="269" r:id="rId14"/>
    <p:sldId id="270" r:id="rId15"/>
    <p:sldId id="281" r:id="rId16"/>
    <p:sldId id="272" r:id="rId17"/>
    <p:sldId id="275" r:id="rId18"/>
    <p:sldId id="276" r:id="rId19"/>
    <p:sldId id="273" r:id="rId20"/>
    <p:sldId id="274" r:id="rId21"/>
    <p:sldId id="277" r:id="rId22"/>
    <p:sldId id="278" r:id="rId23"/>
    <p:sldId id="279" r:id="rId24"/>
    <p:sldId id="28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EA68FC-3ED6-45CC-B2A7-10A3D5450DE1}" v="1" dt="2020-04-22T09:42:10.1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p:cViewPr varScale="1">
        <p:scale>
          <a:sx n="119" d="100"/>
          <a:sy n="119" d="100"/>
        </p:scale>
        <p:origin x="63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dirty="0"/>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4F8118F-4548-4762-8097-F72880A48BDF}" type="datetimeFigureOut">
              <a:rPr lang="en-GB" smtClean="0"/>
              <a:t>22/04/2020</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8911C2A-A82F-455B-8D89-D43A8908ECD1}"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4F8118F-4548-4762-8097-F72880A48BDF}" type="datetimeFigureOut">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911C2A-A82F-455B-8D89-D43A8908ECD1}"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4F8118F-4548-4762-8097-F72880A48BDF}" type="datetimeFigureOut">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911C2A-A82F-455B-8D89-D43A8908ECD1}"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04542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88541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04011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4/22/2020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extLst>
      <p:ext uri="{BB962C8B-B14F-4D97-AF65-F5344CB8AC3E}">
        <p14:creationId xmlns:p14="http://schemas.microsoft.com/office/powerpoint/2010/main" val="3819264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82776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normAutofit/>
          </a:bodyPr>
          <a:lstStyle>
            <a:lvl1pPr>
              <a:defRPr sz="3600">
                <a:latin typeface="Century Gothic" panose="020B0502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4/22/2020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023572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71380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4/22/2020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2270514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fld id="{A4F8118F-4548-4762-8097-F72880A48BDF}" type="datetimeFigureOut">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911C2A-A82F-455B-8D89-D43A8908ECD1}" type="slidenum">
              <a:rPr lang="en-GB" smtClean="0"/>
              <a:t>‹#›</a:t>
            </a:fld>
            <a:endParaRPr lang="en-GB"/>
          </a:p>
        </p:txBody>
      </p:sp>
      <p:sp>
        <p:nvSpPr>
          <p:cNvPr id="7" name="Title 6"/>
          <p:cNvSpPr>
            <a:spLocks noGrp="1"/>
          </p:cNvSpPr>
          <p:nvPr>
            <p:ph type="title"/>
          </p:nvPr>
        </p:nvSpPr>
        <p:spPr/>
        <p:txBody>
          <a:bodyPr rtlCol="0"/>
          <a:lstStyle/>
          <a:p>
            <a:r>
              <a:rPr kumimoji="0" lang="en-US" dirty="0"/>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345195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975546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sz="1350" dirty="0">
              <a:solidFill>
                <a:schemeClr val="accent1">
                  <a:lumMod val="60000"/>
                  <a:lumOff val="40000"/>
                </a:schemeClr>
              </a:solidFill>
              <a:latin typeface="Arial"/>
            </a:endParaRPr>
          </a:p>
        </p:txBody>
      </p:sp>
    </p:spTree>
    <p:extLst>
      <p:ext uri="{BB962C8B-B14F-4D97-AF65-F5344CB8AC3E}">
        <p14:creationId xmlns:p14="http://schemas.microsoft.com/office/powerpoint/2010/main" val="30511465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1839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267225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19084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12124175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63293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A4F8118F-4548-4762-8097-F72880A48BDF}" type="datetimeFigureOut">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911C2A-A82F-455B-8D89-D43A8908ECD1}" type="slidenum">
              <a:rPr lang="en-GB" smtClean="0"/>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4F8118F-4548-4762-8097-F72880A48BDF}" type="datetimeFigureOut">
              <a:rPr lang="en-GB" smtClean="0"/>
              <a:t>22/04/2020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911C2A-A82F-455B-8D89-D43A8908ECD1}" type="slidenum">
              <a:rPr lang="en-GB" smtClean="0"/>
              <a:t>‹#›</a:t>
            </a:fld>
            <a:endParaRPr lang="en-GB"/>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A4F8118F-4548-4762-8097-F72880A48BDF}" type="datetimeFigureOut">
              <a:rPr lang="en-GB" smtClean="0"/>
              <a:t>22/04/2020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8911C2A-A82F-455B-8D89-D43A8908ECD1}"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4F8118F-4548-4762-8097-F72880A48BDF}" type="datetimeFigureOut">
              <a:rPr lang="en-GB" smtClean="0"/>
              <a:t>22/04/2020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8911C2A-A82F-455B-8D89-D43A8908ECD1}" type="slidenum">
              <a:rPr lang="en-GB" smtClean="0"/>
              <a:t>‹#›</a:t>
            </a:fld>
            <a:endParaRPr lang="en-GB"/>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F8118F-4548-4762-8097-F72880A48BDF}" type="datetimeFigureOut">
              <a:rPr lang="en-GB" smtClean="0"/>
              <a:t>22/04/2020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8911C2A-A82F-455B-8D89-D43A8908ECD1}"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A4F8118F-4548-4762-8097-F72880A48BDF}" type="datetimeFigureOut">
              <a:rPr lang="en-GB" smtClean="0"/>
              <a:t>22/04/2020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911C2A-A82F-455B-8D89-D43A8908ECD1}"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4F8118F-4548-4762-8097-F72880A48BDF}" type="datetimeFigureOut">
              <a:rPr lang="en-GB" smtClean="0"/>
              <a:t>22/04/2020</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8911C2A-A82F-455B-8D89-D43A8908ECD1}" type="slidenum">
              <a:rPr lang="en-GB" smtClean="0"/>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Autofit/>
            <a:scene3d>
              <a:camera prst="orthographicFront"/>
              <a:lightRig rig="soft" dir="t"/>
            </a:scene3d>
            <a:sp3d prstMaterial="softEdge">
              <a:bevelT w="25400" h="25400"/>
            </a:sp3d>
          </a:bodyPr>
          <a:lstStyle/>
          <a:p>
            <a:r>
              <a:rPr kumimoji="0" lang="en-US" dirty="0"/>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4F8118F-4548-4762-8097-F72880A48BDF}" type="datetimeFigureOut">
              <a:rPr lang="en-GB" smtClean="0"/>
              <a:t>22/04/2020</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8911C2A-A82F-455B-8D89-D43A8908ECD1}"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tx2"/>
          </a:solidFill>
          <a:effectLst/>
          <a:latin typeface="Century Gothic" panose="020B0502020202020204" pitchFamily="34" charset="0"/>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Century Gothic" panose="020B0502020202020204" pitchFamily="34" charset="0"/>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Century Gothic" panose="020B0502020202020204" pitchFamily="34" charset="0"/>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Century Gothic" panose="020B0502020202020204" pitchFamily="34" charset="0"/>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Century Gothic" panose="020B0502020202020204" pitchFamily="34" charset="0"/>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Century Gothic" panose="020B0502020202020204" pitchFamily="34"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dirty="0"/>
              <a:pPr/>
              <a:t>4/22/2020</a:t>
            </a:fld>
            <a:endParaRPr lang="en-US" dirty="0"/>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675">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663437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hyperlink" Target="https://random.country/capital?" TargetMode="Externa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hyperlink" Target="https://random.country/capital?"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mailto:sharonmatthews@walton-on-the-hill.surrey.sch.uk"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GB" dirty="0"/>
              <a:t>Make the most of maps!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5301208"/>
            <a:ext cx="1478408" cy="1371719"/>
          </a:xfrm>
          <a:prstGeom prst="rect">
            <a:avLst/>
          </a:prstGeom>
        </p:spPr>
      </p:pic>
      <p:sp>
        <p:nvSpPr>
          <p:cNvPr id="2" name="Title 1"/>
          <p:cNvSpPr>
            <a:spLocks noGrp="1"/>
          </p:cNvSpPr>
          <p:nvPr>
            <p:ph type="ctrTitle"/>
          </p:nvPr>
        </p:nvSpPr>
        <p:spPr/>
        <p:txBody>
          <a:bodyPr/>
          <a:lstStyle/>
          <a:p>
            <a:r>
              <a:rPr lang="en-GB" dirty="0"/>
              <a:t>Geography Pack</a:t>
            </a:r>
          </a:p>
        </p:txBody>
      </p:sp>
    </p:spTree>
    <p:extLst>
      <p:ext uri="{BB962C8B-B14F-4D97-AF65-F5344CB8AC3E}">
        <p14:creationId xmlns:p14="http://schemas.microsoft.com/office/powerpoint/2010/main" val="3189561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900" y="57429"/>
            <a:ext cx="6447501" cy="1320800"/>
          </a:xfrm>
        </p:spPr>
        <p:txBody>
          <a:bodyPr>
            <a:normAutofit fontScale="90000"/>
          </a:bodyPr>
          <a:lstStyle/>
          <a:p>
            <a:r>
              <a:rPr lang="en-GB" b="1" dirty="0"/>
              <a:t>Task 6 – Take a look at your garden (or the area right next to where you live) and make a photo map</a:t>
            </a:r>
          </a:p>
        </p:txBody>
      </p:sp>
      <p:sp>
        <p:nvSpPr>
          <p:cNvPr id="3" name="Content Placeholder 2"/>
          <p:cNvSpPr>
            <a:spLocks noGrp="1"/>
          </p:cNvSpPr>
          <p:nvPr>
            <p:ph idx="1"/>
          </p:nvPr>
        </p:nvSpPr>
        <p:spPr>
          <a:xfrm>
            <a:off x="508001" y="1378230"/>
            <a:ext cx="6447501" cy="4663134"/>
          </a:xfrm>
        </p:spPr>
        <p:txBody>
          <a:bodyPr>
            <a:normAutofit/>
          </a:bodyPr>
          <a:lstStyle/>
          <a:p>
            <a:r>
              <a:rPr lang="en-GB" sz="2000" dirty="0"/>
              <a:t>Take lots of photos of things that are in your garden and save them on your computer.</a:t>
            </a:r>
          </a:p>
          <a:p>
            <a:r>
              <a:rPr lang="en-GB" sz="2000" dirty="0"/>
              <a:t>Open up </a:t>
            </a:r>
            <a:r>
              <a:rPr lang="en-GB" sz="2000" dirty="0" err="1"/>
              <a:t>Digimap</a:t>
            </a:r>
            <a:r>
              <a:rPr lang="en-GB" sz="2000" dirty="0"/>
              <a:t> for Schools. Zoom right in so you can see lots of details around the place where you live.</a:t>
            </a:r>
          </a:p>
        </p:txBody>
      </p:sp>
      <p:pic>
        <p:nvPicPr>
          <p:cNvPr id="4" name="Picture 3" descr="image of digimap for schools service"/>
          <p:cNvPicPr>
            <a:picLocks noChangeAspect="1"/>
          </p:cNvPicPr>
          <p:nvPr/>
        </p:nvPicPr>
        <p:blipFill>
          <a:blip r:embed="rId2"/>
          <a:stretch>
            <a:fillRect/>
          </a:stretch>
        </p:blipFill>
        <p:spPr>
          <a:xfrm>
            <a:off x="530216" y="3068960"/>
            <a:ext cx="6479236" cy="3642792"/>
          </a:xfrm>
          <a:prstGeom prst="rect">
            <a:avLst/>
          </a:prstGeom>
        </p:spPr>
      </p:pic>
    </p:spTree>
    <p:extLst>
      <p:ext uri="{BB962C8B-B14F-4D97-AF65-F5344CB8AC3E}">
        <p14:creationId xmlns:p14="http://schemas.microsoft.com/office/powerpoint/2010/main" val="2523362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 of digimap for schools service"/>
          <p:cNvPicPr>
            <a:picLocks noChangeAspect="1"/>
          </p:cNvPicPr>
          <p:nvPr/>
        </p:nvPicPr>
        <p:blipFill>
          <a:blip r:embed="rId2"/>
          <a:stretch>
            <a:fillRect/>
          </a:stretch>
        </p:blipFill>
        <p:spPr>
          <a:xfrm>
            <a:off x="2306759" y="2060848"/>
            <a:ext cx="6837241" cy="3844071"/>
          </a:xfrm>
          <a:prstGeom prst="rect">
            <a:avLst/>
          </a:prstGeom>
        </p:spPr>
      </p:pic>
      <p:sp>
        <p:nvSpPr>
          <p:cNvPr id="7" name="Line Callout 1 6"/>
          <p:cNvSpPr/>
          <p:nvPr/>
        </p:nvSpPr>
        <p:spPr>
          <a:xfrm>
            <a:off x="395535" y="3837231"/>
            <a:ext cx="1911223" cy="2832129"/>
          </a:xfrm>
          <a:prstGeom prst="borderCallout1">
            <a:avLst>
              <a:gd name="adj1" fmla="val 336575"/>
              <a:gd name="adj2" fmla="val 52217"/>
              <a:gd name="adj3" fmla="val 281628"/>
              <a:gd name="adj4" fmla="val 102008"/>
            </a:avLst>
          </a:prstGeom>
        </p:spPr>
        <p:style>
          <a:lnRef idx="2">
            <a:schemeClr val="accent6"/>
          </a:lnRef>
          <a:fillRef idx="1">
            <a:schemeClr val="lt1"/>
          </a:fillRef>
          <a:effectRef idx="0">
            <a:schemeClr val="accent6"/>
          </a:effectRef>
          <a:fontRef idx="minor">
            <a:schemeClr val="dk1"/>
          </a:fontRef>
        </p:style>
        <p:txBody>
          <a:bodyPr rtlCol="0" anchor="ctr"/>
          <a:lstStyle/>
          <a:p>
            <a:pPr marL="342900" indent="-342900">
              <a:buAutoNum type="arabicPeriod"/>
            </a:pPr>
            <a:r>
              <a:rPr lang="en-GB" dirty="0"/>
              <a:t>Select the camera icon</a:t>
            </a:r>
          </a:p>
          <a:p>
            <a:pPr marL="342900" indent="-342900">
              <a:buAutoNum type="arabicPeriod"/>
            </a:pPr>
            <a:r>
              <a:rPr lang="en-GB" dirty="0"/>
              <a:t>Point to where you want to put the picture</a:t>
            </a:r>
          </a:p>
          <a:p>
            <a:pPr marL="342900" indent="-342900">
              <a:buAutoNum type="arabicPeriod"/>
            </a:pPr>
            <a:r>
              <a:rPr lang="en-GB" dirty="0"/>
              <a:t>Upload your chosen picture.</a:t>
            </a:r>
          </a:p>
        </p:txBody>
      </p:sp>
      <p:cxnSp>
        <p:nvCxnSpPr>
          <p:cNvPr id="9" name="Straight Connector 8"/>
          <p:cNvCxnSpPr/>
          <p:nvPr/>
        </p:nvCxnSpPr>
        <p:spPr>
          <a:xfrm flipV="1">
            <a:off x="2306758" y="5085184"/>
            <a:ext cx="609058" cy="288032"/>
          </a:xfrm>
          <a:prstGeom prst="line">
            <a:avLst/>
          </a:prstGeom>
        </p:spPr>
        <p:style>
          <a:lnRef idx="1">
            <a:schemeClr val="accent1"/>
          </a:lnRef>
          <a:fillRef idx="0">
            <a:schemeClr val="accent1"/>
          </a:fillRef>
          <a:effectRef idx="0">
            <a:schemeClr val="accent1"/>
          </a:effectRef>
          <a:fontRef idx="minor">
            <a:schemeClr val="tx1"/>
          </a:fontRef>
        </p:style>
      </p:cxnSp>
      <p:sp>
        <p:nvSpPr>
          <p:cNvPr id="10" name="Line Callout 1 9"/>
          <p:cNvSpPr/>
          <p:nvPr/>
        </p:nvSpPr>
        <p:spPr>
          <a:xfrm>
            <a:off x="163016" y="1988290"/>
            <a:ext cx="2016224" cy="612648"/>
          </a:xfrm>
          <a:prstGeom prst="borderCallout1">
            <a:avLst>
              <a:gd name="adj1" fmla="val 100161"/>
              <a:gd name="adj2" fmla="val 70003"/>
              <a:gd name="adj3" fmla="val 413269"/>
              <a:gd name="adj4" fmla="val 12246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4. Use the writing tool to write a label</a:t>
            </a:r>
          </a:p>
        </p:txBody>
      </p:sp>
      <p:sp>
        <p:nvSpPr>
          <p:cNvPr id="13" name="Title 1"/>
          <p:cNvSpPr>
            <a:spLocks noGrp="1"/>
          </p:cNvSpPr>
          <p:nvPr>
            <p:ph type="title"/>
          </p:nvPr>
        </p:nvSpPr>
        <p:spPr>
          <a:xfrm>
            <a:off x="224796" y="235666"/>
            <a:ext cx="7063401" cy="1320800"/>
          </a:xfrm>
        </p:spPr>
        <p:txBody>
          <a:bodyPr>
            <a:noAutofit/>
          </a:bodyPr>
          <a:lstStyle/>
          <a:p>
            <a:r>
              <a:rPr lang="en-GB" sz="2800" b="1" dirty="0"/>
              <a:t>Task 6 – Take a look at your garden (or the area right next to where you live) and make a photo map</a:t>
            </a:r>
          </a:p>
        </p:txBody>
      </p:sp>
    </p:spTree>
    <p:extLst>
      <p:ext uri="{BB962C8B-B14F-4D97-AF65-F5344CB8AC3E}">
        <p14:creationId xmlns:p14="http://schemas.microsoft.com/office/powerpoint/2010/main" val="3520557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2977" y="260648"/>
            <a:ext cx="6447501" cy="659160"/>
          </a:xfrm>
        </p:spPr>
        <p:txBody>
          <a:bodyPr>
            <a:normAutofit/>
          </a:bodyPr>
          <a:lstStyle/>
          <a:p>
            <a:r>
              <a:rPr lang="en-GB" sz="2800" b="1" dirty="0"/>
              <a:t>Task 7 – Beyond Walton-on-the Hill!</a:t>
            </a:r>
          </a:p>
        </p:txBody>
      </p:sp>
      <p:sp>
        <p:nvSpPr>
          <p:cNvPr id="5" name="Content Placeholder 4"/>
          <p:cNvSpPr>
            <a:spLocks noGrp="1"/>
          </p:cNvSpPr>
          <p:nvPr>
            <p:ph idx="1"/>
          </p:nvPr>
        </p:nvSpPr>
        <p:spPr>
          <a:xfrm>
            <a:off x="0" y="919809"/>
            <a:ext cx="7308304" cy="1689720"/>
          </a:xfrm>
        </p:spPr>
        <p:txBody>
          <a:bodyPr>
            <a:normAutofit fontScale="77500" lnSpcReduction="20000"/>
          </a:bodyPr>
          <a:lstStyle/>
          <a:p>
            <a:r>
              <a:rPr lang="en-GB" sz="2000" dirty="0"/>
              <a:t>Find these other towns in Surrey by using the symbols below.  When you have marked them all on your map, zoom out to see where they all are in relation to one another.</a:t>
            </a:r>
          </a:p>
          <a:p>
            <a:r>
              <a:rPr lang="en-GB" sz="2000" dirty="0"/>
              <a:t>Can you describe where they are using words like North, south East and west?</a:t>
            </a:r>
          </a:p>
          <a:p>
            <a:r>
              <a:rPr lang="en-GB" sz="2000" dirty="0"/>
              <a:t>Can you zoom right out so you can see a map of Great Britain? Whereabouts in Great Britain are we?</a:t>
            </a:r>
          </a:p>
        </p:txBody>
      </p:sp>
      <p:pic>
        <p:nvPicPr>
          <p:cNvPr id="6" name="Picture 5" descr="image of table with symbols and town names"/>
          <p:cNvPicPr>
            <a:picLocks noChangeAspect="1"/>
          </p:cNvPicPr>
          <p:nvPr/>
        </p:nvPicPr>
        <p:blipFill>
          <a:blip r:embed="rId2"/>
          <a:stretch>
            <a:fillRect/>
          </a:stretch>
        </p:blipFill>
        <p:spPr>
          <a:xfrm>
            <a:off x="2047509" y="2609529"/>
            <a:ext cx="3298436" cy="4248471"/>
          </a:xfrm>
          <a:prstGeom prst="rect">
            <a:avLst/>
          </a:prstGeom>
        </p:spPr>
      </p:pic>
    </p:spTree>
    <p:extLst>
      <p:ext uri="{BB962C8B-B14F-4D97-AF65-F5344CB8AC3E}">
        <p14:creationId xmlns:p14="http://schemas.microsoft.com/office/powerpoint/2010/main" val="1431796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1560" y="212317"/>
            <a:ext cx="6447501" cy="1320800"/>
          </a:xfrm>
        </p:spPr>
        <p:txBody>
          <a:bodyPr/>
          <a:lstStyle/>
          <a:p>
            <a:pPr algn="ctr"/>
            <a:r>
              <a:rPr lang="en-GB" b="1" dirty="0"/>
              <a:t>Task 7 – Beyond Walton-on-the-Hill</a:t>
            </a:r>
            <a:br>
              <a:rPr lang="en-GB" b="1" dirty="0"/>
            </a:br>
            <a:r>
              <a:rPr lang="en-GB" b="1" dirty="0"/>
              <a:t>How to add symbols</a:t>
            </a:r>
          </a:p>
        </p:txBody>
      </p:sp>
      <p:pic>
        <p:nvPicPr>
          <p:cNvPr id="6" name="Picture 5" descr="image of digimap for schools service"/>
          <p:cNvPicPr>
            <a:picLocks noChangeAspect="1"/>
          </p:cNvPicPr>
          <p:nvPr/>
        </p:nvPicPr>
        <p:blipFill>
          <a:blip r:embed="rId2"/>
          <a:stretch>
            <a:fillRect/>
          </a:stretch>
        </p:blipFill>
        <p:spPr>
          <a:xfrm>
            <a:off x="1619672" y="1700808"/>
            <a:ext cx="7344816" cy="4129443"/>
          </a:xfrm>
          <a:prstGeom prst="rect">
            <a:avLst/>
          </a:prstGeom>
        </p:spPr>
      </p:pic>
      <p:sp>
        <p:nvSpPr>
          <p:cNvPr id="7" name="Line Callout 1 6"/>
          <p:cNvSpPr/>
          <p:nvPr/>
        </p:nvSpPr>
        <p:spPr>
          <a:xfrm>
            <a:off x="107505" y="1052736"/>
            <a:ext cx="1296144" cy="1728192"/>
          </a:xfrm>
          <a:prstGeom prst="borderCallout1">
            <a:avLst>
              <a:gd name="adj1" fmla="val 97579"/>
              <a:gd name="adj2" fmla="val 99574"/>
              <a:gd name="adj3" fmla="val 69913"/>
              <a:gd name="adj4" fmla="val 14117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1. Type in the place name you are searching for</a:t>
            </a:r>
          </a:p>
        </p:txBody>
      </p:sp>
      <p:sp>
        <p:nvSpPr>
          <p:cNvPr id="8" name="Line Callout 1 7"/>
          <p:cNvSpPr/>
          <p:nvPr/>
        </p:nvSpPr>
        <p:spPr>
          <a:xfrm>
            <a:off x="107504" y="3284984"/>
            <a:ext cx="1512167" cy="1224136"/>
          </a:xfrm>
          <a:prstGeom prst="borderCallout1">
            <a:avLst>
              <a:gd name="adj1" fmla="val 27496"/>
              <a:gd name="adj2" fmla="val 102582"/>
              <a:gd name="adj3" fmla="val 36877"/>
              <a:gd name="adj4" fmla="val 40198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2. A marker will come up.  This will disappear.</a:t>
            </a:r>
          </a:p>
        </p:txBody>
      </p:sp>
      <p:sp>
        <p:nvSpPr>
          <p:cNvPr id="9" name="Line Callout 1 8"/>
          <p:cNvSpPr/>
          <p:nvPr/>
        </p:nvSpPr>
        <p:spPr>
          <a:xfrm>
            <a:off x="0" y="4869159"/>
            <a:ext cx="1654811" cy="1656185"/>
          </a:xfrm>
          <a:prstGeom prst="borderCallout1">
            <a:avLst>
              <a:gd name="adj1" fmla="val 27496"/>
              <a:gd name="adj2" fmla="val 102582"/>
              <a:gd name="adj3" fmla="val -76892"/>
              <a:gd name="adj4" fmla="val 11983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dirty="0"/>
              <a:t>3. Choose the symbol you want to use by clicking on it, then clicking again on the map where you want it to go.</a:t>
            </a:r>
          </a:p>
        </p:txBody>
      </p:sp>
    </p:spTree>
    <p:extLst>
      <p:ext uri="{BB962C8B-B14F-4D97-AF65-F5344CB8AC3E}">
        <p14:creationId xmlns:p14="http://schemas.microsoft.com/office/powerpoint/2010/main" val="438381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188640"/>
            <a:ext cx="6447501" cy="515144"/>
          </a:xfrm>
        </p:spPr>
        <p:txBody>
          <a:bodyPr>
            <a:normAutofit fontScale="90000"/>
          </a:bodyPr>
          <a:lstStyle/>
          <a:p>
            <a:r>
              <a:rPr lang="en-GB" b="1" dirty="0"/>
              <a:t>Task 8 – Hunt the United Kingdom city!</a:t>
            </a:r>
          </a:p>
        </p:txBody>
      </p:sp>
      <p:sp>
        <p:nvSpPr>
          <p:cNvPr id="3" name="Content Placeholder 2"/>
          <p:cNvSpPr>
            <a:spLocks noGrp="1"/>
          </p:cNvSpPr>
          <p:nvPr>
            <p:ph idx="1"/>
          </p:nvPr>
        </p:nvSpPr>
        <p:spPr>
          <a:xfrm>
            <a:off x="506868" y="836713"/>
            <a:ext cx="6447501" cy="1656184"/>
          </a:xfrm>
        </p:spPr>
        <p:txBody>
          <a:bodyPr>
            <a:normAutofit/>
          </a:bodyPr>
          <a:lstStyle/>
          <a:p>
            <a:r>
              <a:rPr lang="en-GB" sz="1800" dirty="0"/>
              <a:t>Go to the folder of saved maps in </a:t>
            </a:r>
            <a:r>
              <a:rPr lang="en-GB" sz="1800" dirty="0" err="1"/>
              <a:t>digimps</a:t>
            </a:r>
            <a:r>
              <a:rPr lang="en-GB" sz="1800" dirty="0"/>
              <a:t> and choose the map called Hunt the UK city</a:t>
            </a:r>
          </a:p>
          <a:p>
            <a:r>
              <a:rPr lang="en-GB" sz="1800" dirty="0"/>
              <a:t>Can you find out what each of the marked cities is called, and what part of the United Kingdom they are in?  Complete the sheet which is on the next page.</a:t>
            </a:r>
          </a:p>
          <a:p>
            <a:endParaRPr lang="en-GB" sz="1800" dirty="0"/>
          </a:p>
        </p:txBody>
      </p:sp>
      <p:pic>
        <p:nvPicPr>
          <p:cNvPr id="4" name="Picture 3" descr="image of digimap for schools service"/>
          <p:cNvPicPr>
            <a:picLocks noChangeAspect="1"/>
          </p:cNvPicPr>
          <p:nvPr/>
        </p:nvPicPr>
        <p:blipFill rotWithShape="1">
          <a:blip r:embed="rId2"/>
          <a:srcRect l="-1107" r="41890"/>
          <a:stretch/>
        </p:blipFill>
        <p:spPr>
          <a:xfrm>
            <a:off x="2915816" y="2462840"/>
            <a:ext cx="4297036" cy="4079723"/>
          </a:xfrm>
          <a:prstGeom prst="rect">
            <a:avLst/>
          </a:prstGeom>
        </p:spPr>
      </p:pic>
      <p:sp>
        <p:nvSpPr>
          <p:cNvPr id="5" name="Line Callout 1 4"/>
          <p:cNvSpPr/>
          <p:nvPr/>
        </p:nvSpPr>
        <p:spPr>
          <a:xfrm>
            <a:off x="506868" y="2660462"/>
            <a:ext cx="1872208" cy="768538"/>
          </a:xfrm>
          <a:prstGeom prst="borderCallout1">
            <a:avLst>
              <a:gd name="adj1" fmla="val 46408"/>
              <a:gd name="adj2" fmla="val 99709"/>
              <a:gd name="adj3" fmla="val 140730"/>
              <a:gd name="adj4" fmla="val 13409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1. Go to saved maps</a:t>
            </a:r>
          </a:p>
        </p:txBody>
      </p:sp>
      <p:sp>
        <p:nvSpPr>
          <p:cNvPr id="6" name="Line Callout 1 5"/>
          <p:cNvSpPr/>
          <p:nvPr/>
        </p:nvSpPr>
        <p:spPr>
          <a:xfrm>
            <a:off x="472735" y="4502701"/>
            <a:ext cx="1872208" cy="768538"/>
          </a:xfrm>
          <a:prstGeom prst="borderCallout1">
            <a:avLst>
              <a:gd name="adj1" fmla="val 46408"/>
              <a:gd name="adj2" fmla="val 99709"/>
              <a:gd name="adj3" fmla="val 99268"/>
              <a:gd name="adj4" fmla="val 14889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2. Choose “Hunt the UK city”</a:t>
            </a:r>
          </a:p>
        </p:txBody>
      </p:sp>
    </p:spTree>
    <p:extLst>
      <p:ext uri="{BB962C8B-B14F-4D97-AF65-F5344CB8AC3E}">
        <p14:creationId xmlns:p14="http://schemas.microsoft.com/office/powerpoint/2010/main" val="1032059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6447501" cy="576064"/>
          </a:xfrm>
        </p:spPr>
        <p:txBody>
          <a:bodyPr>
            <a:normAutofit fontScale="90000"/>
          </a:bodyPr>
          <a:lstStyle/>
          <a:p>
            <a:r>
              <a:rPr lang="en-GB" b="1" dirty="0"/>
              <a:t>Task 8 – Hunt the UK city!</a:t>
            </a:r>
          </a:p>
        </p:txBody>
      </p:sp>
      <p:pic>
        <p:nvPicPr>
          <p:cNvPr id="5" name="Picture 4" descr="table with symbols and spaces to write down cities"/>
          <p:cNvPicPr>
            <a:picLocks noChangeAspect="1"/>
          </p:cNvPicPr>
          <p:nvPr/>
        </p:nvPicPr>
        <p:blipFill>
          <a:blip r:embed="rId2"/>
          <a:stretch>
            <a:fillRect/>
          </a:stretch>
        </p:blipFill>
        <p:spPr>
          <a:xfrm>
            <a:off x="251520" y="1340769"/>
            <a:ext cx="6976560" cy="3888432"/>
          </a:xfrm>
          <a:prstGeom prst="rect">
            <a:avLst/>
          </a:prstGeom>
        </p:spPr>
      </p:pic>
    </p:spTree>
    <p:extLst>
      <p:ext uri="{BB962C8B-B14F-4D97-AF65-F5344CB8AC3E}">
        <p14:creationId xmlns:p14="http://schemas.microsoft.com/office/powerpoint/2010/main" val="3492949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Task 9 – Make your own Hunt the Place game!</a:t>
            </a:r>
          </a:p>
        </p:txBody>
      </p:sp>
      <p:sp>
        <p:nvSpPr>
          <p:cNvPr id="3" name="Content Placeholder 2"/>
          <p:cNvSpPr>
            <a:spLocks noGrp="1"/>
          </p:cNvSpPr>
          <p:nvPr>
            <p:ph idx="1"/>
          </p:nvPr>
        </p:nvSpPr>
        <p:spPr>
          <a:xfrm>
            <a:off x="508001" y="1628800"/>
            <a:ext cx="6447501" cy="4412563"/>
          </a:xfrm>
        </p:spPr>
        <p:txBody>
          <a:bodyPr>
            <a:normAutofit/>
          </a:bodyPr>
          <a:lstStyle/>
          <a:p>
            <a:r>
              <a:rPr lang="en-GB" sz="2000" dirty="0"/>
              <a:t>Most people have friends and family who live in other parts of the United Kingdom.</a:t>
            </a:r>
          </a:p>
          <a:p>
            <a:r>
              <a:rPr lang="en-GB" sz="2000" dirty="0"/>
              <a:t>Find out the towns and cities where at least 5 friends or family members live (who don’t live in Surrey).</a:t>
            </a:r>
          </a:p>
          <a:p>
            <a:r>
              <a:rPr lang="en-GB" sz="2000" dirty="0"/>
              <a:t>Make a map using the </a:t>
            </a:r>
            <a:r>
              <a:rPr lang="en-GB" sz="2000" dirty="0" err="1"/>
              <a:t>Digimap</a:t>
            </a:r>
            <a:r>
              <a:rPr lang="en-GB" sz="2000" dirty="0"/>
              <a:t> symbols to mark where they live.  </a:t>
            </a:r>
          </a:p>
          <a:p>
            <a:r>
              <a:rPr lang="en-GB" sz="2000" dirty="0"/>
              <a:t>Save your map if you would like to and get someone else in your family to guess where each place is that you have marked!</a:t>
            </a:r>
          </a:p>
          <a:p>
            <a:r>
              <a:rPr lang="en-GB" sz="2000" dirty="0"/>
              <a:t>The instructions for how to save your map are on the next page.</a:t>
            </a:r>
          </a:p>
        </p:txBody>
      </p:sp>
    </p:spTree>
    <p:extLst>
      <p:ext uri="{BB962C8B-B14F-4D97-AF65-F5344CB8AC3E}">
        <p14:creationId xmlns:p14="http://schemas.microsoft.com/office/powerpoint/2010/main" val="1695746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3306"/>
            <a:ext cx="6447501" cy="947192"/>
          </a:xfrm>
        </p:spPr>
        <p:txBody>
          <a:bodyPr/>
          <a:lstStyle/>
          <a:p>
            <a:r>
              <a:rPr lang="en-GB" b="1" dirty="0"/>
              <a:t>Task 9 – Hunt the Place</a:t>
            </a:r>
            <a:br>
              <a:rPr lang="en-GB" b="1" dirty="0"/>
            </a:br>
            <a:r>
              <a:rPr lang="en-GB" b="1" dirty="0"/>
              <a:t>How to save your work</a:t>
            </a:r>
          </a:p>
        </p:txBody>
      </p:sp>
      <p:sp>
        <p:nvSpPr>
          <p:cNvPr id="5" name="Line Callout 1 4"/>
          <p:cNvSpPr/>
          <p:nvPr/>
        </p:nvSpPr>
        <p:spPr>
          <a:xfrm>
            <a:off x="179512" y="2204864"/>
            <a:ext cx="1728192" cy="648072"/>
          </a:xfrm>
          <a:prstGeom prst="borderCallout1">
            <a:avLst>
              <a:gd name="adj1" fmla="val 104262"/>
              <a:gd name="adj2" fmla="val 52348"/>
              <a:gd name="adj3" fmla="val 238631"/>
              <a:gd name="adj4" fmla="val 11392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1. Click on Saved Maps</a:t>
            </a:r>
          </a:p>
        </p:txBody>
      </p:sp>
      <p:pic>
        <p:nvPicPr>
          <p:cNvPr id="6" name="Picture 5" descr="image of digimap for schools service"/>
          <p:cNvPicPr>
            <a:picLocks noChangeAspect="1"/>
          </p:cNvPicPr>
          <p:nvPr/>
        </p:nvPicPr>
        <p:blipFill rotWithShape="1">
          <a:blip r:embed="rId2"/>
          <a:srcRect r="19257"/>
          <a:stretch/>
        </p:blipFill>
        <p:spPr>
          <a:xfrm>
            <a:off x="2123728" y="2348880"/>
            <a:ext cx="5976664" cy="4161656"/>
          </a:xfrm>
          <a:prstGeom prst="rect">
            <a:avLst/>
          </a:prstGeom>
        </p:spPr>
      </p:pic>
      <p:sp>
        <p:nvSpPr>
          <p:cNvPr id="7" name="Line Callout 1 6"/>
          <p:cNvSpPr/>
          <p:nvPr/>
        </p:nvSpPr>
        <p:spPr>
          <a:xfrm>
            <a:off x="3851920" y="970498"/>
            <a:ext cx="3456383" cy="1090349"/>
          </a:xfrm>
          <a:prstGeom prst="borderCallout1">
            <a:avLst>
              <a:gd name="adj1" fmla="val 99209"/>
              <a:gd name="adj2" fmla="val 16155"/>
              <a:gd name="adj3" fmla="val 253034"/>
              <a:gd name="adj4" fmla="val 36697"/>
            </a:avLst>
          </a:prstGeom>
        </p:spPr>
        <p:style>
          <a:lnRef idx="2">
            <a:schemeClr val="accent6"/>
          </a:lnRef>
          <a:fillRef idx="1">
            <a:schemeClr val="lt1"/>
          </a:fillRef>
          <a:effectRef idx="0">
            <a:schemeClr val="accent6"/>
          </a:effectRef>
          <a:fontRef idx="minor">
            <a:schemeClr val="dk1"/>
          </a:fontRef>
        </p:style>
        <p:txBody>
          <a:bodyPr rtlCol="0" anchor="ctr"/>
          <a:lstStyle/>
          <a:p>
            <a:r>
              <a:rPr lang="en-GB" dirty="0"/>
              <a:t>2. Call your map “Hunt the Place”</a:t>
            </a:r>
          </a:p>
          <a:p>
            <a:r>
              <a:rPr lang="en-GB" dirty="0"/>
              <a:t>3. Type your year group</a:t>
            </a:r>
          </a:p>
          <a:p>
            <a:r>
              <a:rPr lang="en-GB" dirty="0"/>
              <a:t>4. Type your name</a:t>
            </a:r>
          </a:p>
          <a:p>
            <a:r>
              <a:rPr lang="en-GB" dirty="0"/>
              <a:t>5. Click Save</a:t>
            </a:r>
          </a:p>
        </p:txBody>
      </p:sp>
    </p:spTree>
    <p:extLst>
      <p:ext uri="{BB962C8B-B14F-4D97-AF65-F5344CB8AC3E}">
        <p14:creationId xmlns:p14="http://schemas.microsoft.com/office/powerpoint/2010/main" val="458484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188640"/>
            <a:ext cx="6447501" cy="515144"/>
          </a:xfrm>
        </p:spPr>
        <p:txBody>
          <a:bodyPr/>
          <a:lstStyle/>
          <a:p>
            <a:r>
              <a:rPr lang="en-GB" b="1" dirty="0"/>
              <a:t>Task 10 – Hunt the European city!</a:t>
            </a:r>
          </a:p>
        </p:txBody>
      </p:sp>
      <p:sp>
        <p:nvSpPr>
          <p:cNvPr id="3" name="Content Placeholder 2"/>
          <p:cNvSpPr>
            <a:spLocks noGrp="1"/>
          </p:cNvSpPr>
          <p:nvPr>
            <p:ph idx="1"/>
          </p:nvPr>
        </p:nvSpPr>
        <p:spPr>
          <a:xfrm>
            <a:off x="506868" y="836713"/>
            <a:ext cx="6447501" cy="1656184"/>
          </a:xfrm>
        </p:spPr>
        <p:txBody>
          <a:bodyPr>
            <a:normAutofit/>
          </a:bodyPr>
          <a:lstStyle/>
          <a:p>
            <a:r>
              <a:rPr lang="en-GB" sz="1800" dirty="0"/>
              <a:t>Go to the folder of saved maps in </a:t>
            </a:r>
            <a:r>
              <a:rPr lang="en-GB" sz="1800" dirty="0" err="1"/>
              <a:t>digimps</a:t>
            </a:r>
            <a:r>
              <a:rPr lang="en-GB" sz="1800" dirty="0"/>
              <a:t> and choose the map called Hunt the European city</a:t>
            </a:r>
          </a:p>
          <a:p>
            <a:r>
              <a:rPr lang="en-GB" sz="1800" dirty="0"/>
              <a:t>Can you find out what each of the marked cities is called, and which country they are in?  Complete the sheet which is on the next page.</a:t>
            </a:r>
          </a:p>
          <a:p>
            <a:endParaRPr lang="en-GB" sz="1800" dirty="0"/>
          </a:p>
        </p:txBody>
      </p:sp>
      <p:pic>
        <p:nvPicPr>
          <p:cNvPr id="4" name="Picture 3" descr="image of digimap for schools service"/>
          <p:cNvPicPr>
            <a:picLocks noChangeAspect="1"/>
          </p:cNvPicPr>
          <p:nvPr/>
        </p:nvPicPr>
        <p:blipFill rotWithShape="1">
          <a:blip r:embed="rId2"/>
          <a:srcRect l="-1107" r="41890"/>
          <a:stretch/>
        </p:blipFill>
        <p:spPr>
          <a:xfrm>
            <a:off x="2915816" y="2462840"/>
            <a:ext cx="4297036" cy="4079723"/>
          </a:xfrm>
          <a:prstGeom prst="rect">
            <a:avLst/>
          </a:prstGeom>
        </p:spPr>
      </p:pic>
      <p:sp>
        <p:nvSpPr>
          <p:cNvPr id="5" name="Line Callout 1 4"/>
          <p:cNvSpPr/>
          <p:nvPr/>
        </p:nvSpPr>
        <p:spPr>
          <a:xfrm>
            <a:off x="506868" y="2660462"/>
            <a:ext cx="1872208" cy="768538"/>
          </a:xfrm>
          <a:prstGeom prst="borderCallout1">
            <a:avLst>
              <a:gd name="adj1" fmla="val 46408"/>
              <a:gd name="adj2" fmla="val 99709"/>
              <a:gd name="adj3" fmla="val 140730"/>
              <a:gd name="adj4" fmla="val 13409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1. Go to saved maps</a:t>
            </a:r>
          </a:p>
        </p:txBody>
      </p:sp>
      <p:sp>
        <p:nvSpPr>
          <p:cNvPr id="6" name="Line Callout 1 5"/>
          <p:cNvSpPr/>
          <p:nvPr/>
        </p:nvSpPr>
        <p:spPr>
          <a:xfrm>
            <a:off x="506868" y="3933056"/>
            <a:ext cx="1872208" cy="768538"/>
          </a:xfrm>
          <a:prstGeom prst="borderCallout1">
            <a:avLst>
              <a:gd name="adj1" fmla="val 46408"/>
              <a:gd name="adj2" fmla="val 99709"/>
              <a:gd name="adj3" fmla="val 99268"/>
              <a:gd name="adj4" fmla="val 14889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2. Choose “Hunt the European city”</a:t>
            </a:r>
          </a:p>
        </p:txBody>
      </p:sp>
    </p:spTree>
    <p:extLst>
      <p:ext uri="{BB962C8B-B14F-4D97-AF65-F5344CB8AC3E}">
        <p14:creationId xmlns:p14="http://schemas.microsoft.com/office/powerpoint/2010/main" val="266169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Task 10 – Hunt the European city!</a:t>
            </a:r>
          </a:p>
        </p:txBody>
      </p:sp>
      <p:sp>
        <p:nvSpPr>
          <p:cNvPr id="4" name="Content Placeholder 3"/>
          <p:cNvSpPr>
            <a:spLocks noGrp="1"/>
          </p:cNvSpPr>
          <p:nvPr>
            <p:ph idx="1"/>
          </p:nvPr>
        </p:nvSpPr>
        <p:spPr/>
        <p:txBody>
          <a:bodyPr/>
          <a:lstStyle/>
          <a:p>
            <a:endParaRPr lang="en-GB"/>
          </a:p>
        </p:txBody>
      </p:sp>
      <p:pic>
        <p:nvPicPr>
          <p:cNvPr id="3" name="Picture 2" descr="image of table with symbols and space to write cities and countries"/>
          <p:cNvPicPr>
            <a:picLocks noChangeAspect="1"/>
          </p:cNvPicPr>
          <p:nvPr/>
        </p:nvPicPr>
        <p:blipFill>
          <a:blip r:embed="rId2"/>
          <a:stretch>
            <a:fillRect/>
          </a:stretch>
        </p:blipFill>
        <p:spPr>
          <a:xfrm>
            <a:off x="489426" y="1628800"/>
            <a:ext cx="6454210" cy="3999334"/>
          </a:xfrm>
          <a:prstGeom prst="rect">
            <a:avLst/>
          </a:prstGeom>
        </p:spPr>
      </p:pic>
    </p:spTree>
    <p:extLst>
      <p:ext uri="{BB962C8B-B14F-4D97-AF65-F5344CB8AC3E}">
        <p14:creationId xmlns:p14="http://schemas.microsoft.com/office/powerpoint/2010/main" val="1500463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8034338" y="177800"/>
            <a:ext cx="1109662" cy="1028700"/>
          </a:xfrm>
        </p:spPr>
      </p:pic>
      <p:sp>
        <p:nvSpPr>
          <p:cNvPr id="13" name="TextBox 12"/>
          <p:cNvSpPr txBox="1"/>
          <p:nvPr/>
        </p:nvSpPr>
        <p:spPr>
          <a:xfrm>
            <a:off x="539552" y="2276872"/>
            <a:ext cx="6912768" cy="3870290"/>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GB" sz="2400" b="1" dirty="0">
                <a:solidFill>
                  <a:srgbClr val="FF0000"/>
                </a:solidFill>
                <a:latin typeface="Calibri" panose="020F0502020204030204"/>
              </a:rPr>
              <a:t>This year, we purchased online access to a computer program called </a:t>
            </a:r>
            <a:r>
              <a:rPr lang="en-GB" sz="2400" b="1" dirty="0" err="1">
                <a:solidFill>
                  <a:srgbClr val="FF0000"/>
                </a:solidFill>
                <a:latin typeface="Calibri" panose="020F0502020204030204"/>
              </a:rPr>
              <a:t>Digimap</a:t>
            </a:r>
            <a:r>
              <a:rPr lang="en-GB" sz="2400" b="1" dirty="0">
                <a:solidFill>
                  <a:srgbClr val="FF0000"/>
                </a:solidFill>
                <a:latin typeface="Calibri" panose="020F0502020204030204"/>
              </a:rPr>
              <a:t> for Schools, which allows us to see and use maps from around the world.  Some classes have already been using it.</a:t>
            </a:r>
          </a:p>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FF0000"/>
              </a:solidFill>
              <a:uLnTx/>
              <a:uFillTx/>
              <a:latin typeface="Calibri" panose="020F0502020204030204"/>
              <a:ea typeface="+mn-ea"/>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r>
              <a:rPr lang="en-GB" sz="2400" b="1" dirty="0">
                <a:solidFill>
                  <a:srgbClr val="FF0000"/>
                </a:solidFill>
                <a:latin typeface="Calibri" panose="020F0502020204030204"/>
              </a:rPr>
              <a:t>In this pack, we have put together some suggestions about how you might like to use this package at home.  We hope you enjoy using it!</a:t>
            </a:r>
            <a:endParaRPr kumimoji="0" lang="en-GB" sz="2400" b="1" i="0" u="none" strike="noStrike" kern="1200" cap="none" spc="0" normalizeH="0" baseline="0" noProof="0" dirty="0">
              <a:ln>
                <a:noFill/>
              </a:ln>
              <a:solidFill>
                <a:srgbClr val="FF0000"/>
              </a:solidFill>
              <a:uLnTx/>
              <a:uFillTx/>
              <a:latin typeface="Calibri" panose="020F0502020204030204"/>
              <a:ea typeface="+mn-ea"/>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3892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8001" y="609600"/>
            <a:ext cx="6447501" cy="515144"/>
          </a:xfrm>
        </p:spPr>
        <p:txBody>
          <a:bodyPr/>
          <a:lstStyle/>
          <a:p>
            <a:r>
              <a:rPr lang="en-GB" b="1" dirty="0"/>
              <a:t>Task 11 – Find cities around the world</a:t>
            </a:r>
          </a:p>
        </p:txBody>
      </p:sp>
      <p:sp>
        <p:nvSpPr>
          <p:cNvPr id="5" name="Content Placeholder 4"/>
          <p:cNvSpPr>
            <a:spLocks noGrp="1"/>
          </p:cNvSpPr>
          <p:nvPr>
            <p:ph idx="1"/>
          </p:nvPr>
        </p:nvSpPr>
        <p:spPr>
          <a:xfrm>
            <a:off x="508001" y="1340768"/>
            <a:ext cx="6447501" cy="4700595"/>
          </a:xfrm>
        </p:spPr>
        <p:txBody>
          <a:bodyPr>
            <a:normAutofit fontScale="92500"/>
          </a:bodyPr>
          <a:lstStyle/>
          <a:p>
            <a:r>
              <a:rPr lang="en-GB" sz="2800" dirty="0"/>
              <a:t>Use the random cities generator tool (link below) to create the name of a capital city and its country.</a:t>
            </a:r>
          </a:p>
          <a:p>
            <a:pPr marL="0" indent="0" algn="ctr">
              <a:buNone/>
            </a:pPr>
            <a:r>
              <a:rPr lang="en-GB" sz="2800" dirty="0">
                <a:hlinkClick r:id="rId2"/>
              </a:rPr>
              <a:t>Random Capital cities</a:t>
            </a:r>
            <a:endParaRPr lang="en-GB" sz="2800" dirty="0"/>
          </a:p>
          <a:p>
            <a:endParaRPr lang="en-GB" sz="2800" dirty="0"/>
          </a:p>
          <a:p>
            <a:r>
              <a:rPr lang="en-GB" sz="2800" dirty="0"/>
              <a:t>Use </a:t>
            </a:r>
            <a:r>
              <a:rPr lang="en-GB" sz="2800" dirty="0" err="1"/>
              <a:t>Digimaps</a:t>
            </a:r>
            <a:r>
              <a:rPr lang="en-GB" sz="2800" dirty="0"/>
              <a:t> to find the city and country and put a marker on it.</a:t>
            </a:r>
          </a:p>
          <a:p>
            <a:endParaRPr lang="en-GB" sz="2800" dirty="0"/>
          </a:p>
          <a:p>
            <a:r>
              <a:rPr lang="en-GB" sz="2800" dirty="0"/>
              <a:t>If you want to save your map so we can see it, please feel free to do so!</a:t>
            </a:r>
          </a:p>
        </p:txBody>
      </p:sp>
    </p:spTree>
    <p:extLst>
      <p:ext uri="{BB962C8B-B14F-4D97-AF65-F5344CB8AC3E}">
        <p14:creationId xmlns:p14="http://schemas.microsoft.com/office/powerpoint/2010/main" val="4208919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8001" y="609600"/>
            <a:ext cx="6447501" cy="515144"/>
          </a:xfrm>
        </p:spPr>
        <p:txBody>
          <a:bodyPr/>
          <a:lstStyle/>
          <a:p>
            <a:r>
              <a:rPr lang="en-GB" b="1" dirty="0"/>
              <a:t>Task 12 – Guess the location!</a:t>
            </a:r>
          </a:p>
        </p:txBody>
      </p:sp>
      <p:sp>
        <p:nvSpPr>
          <p:cNvPr id="5" name="Content Placeholder 4"/>
          <p:cNvSpPr>
            <a:spLocks noGrp="1"/>
          </p:cNvSpPr>
          <p:nvPr>
            <p:ph idx="1"/>
          </p:nvPr>
        </p:nvSpPr>
        <p:spPr>
          <a:xfrm>
            <a:off x="508001" y="1340768"/>
            <a:ext cx="6800303" cy="5400600"/>
          </a:xfrm>
        </p:spPr>
        <p:txBody>
          <a:bodyPr>
            <a:normAutofit fontScale="70000" lnSpcReduction="20000"/>
          </a:bodyPr>
          <a:lstStyle/>
          <a:p>
            <a:r>
              <a:rPr lang="en-GB" sz="2800" dirty="0"/>
              <a:t>This is fiendishly difficult, but if you are a geography expert, it is worth a try!</a:t>
            </a:r>
          </a:p>
          <a:p>
            <a:pPr marL="0" indent="0">
              <a:buNone/>
            </a:pPr>
            <a:endParaRPr lang="en-GB" sz="2800" dirty="0"/>
          </a:p>
          <a:p>
            <a:r>
              <a:rPr lang="en-GB" sz="2800" dirty="0"/>
              <a:t>Use the random cities generator tool (link below) to create the name of a capital city and its country.</a:t>
            </a:r>
          </a:p>
          <a:p>
            <a:pPr marL="0" indent="0" algn="ctr">
              <a:buNone/>
            </a:pPr>
            <a:r>
              <a:rPr lang="en-GB" sz="2800" dirty="0">
                <a:hlinkClick r:id="rId2"/>
              </a:rPr>
              <a:t>Random Capital cities</a:t>
            </a:r>
            <a:endParaRPr lang="en-GB" sz="2800" dirty="0"/>
          </a:p>
          <a:p>
            <a:endParaRPr lang="en-GB" sz="2800" dirty="0"/>
          </a:p>
          <a:p>
            <a:r>
              <a:rPr lang="en-GB" sz="2800" dirty="0"/>
              <a:t>Zoom out on </a:t>
            </a:r>
            <a:r>
              <a:rPr lang="en-GB" sz="2800" dirty="0" err="1"/>
              <a:t>digimaps</a:t>
            </a:r>
            <a:r>
              <a:rPr lang="en-GB" sz="2800" dirty="0"/>
              <a:t> as far as it can go.  Put a marker where you think the city is.</a:t>
            </a:r>
          </a:p>
          <a:p>
            <a:r>
              <a:rPr lang="en-GB" sz="2800" dirty="0"/>
              <a:t>Then use the search bar to put a marker where the city actually is.</a:t>
            </a:r>
          </a:p>
          <a:p>
            <a:r>
              <a:rPr lang="en-GB" sz="2800" dirty="0"/>
              <a:t>Measure the distance between your guess and the actual location using the measuring tool you used for Task 3.  The aim is to get as close to the actual location as possible.</a:t>
            </a:r>
          </a:p>
          <a:p>
            <a:r>
              <a:rPr lang="en-GB" sz="2800" dirty="0"/>
              <a:t>Record it on the table on the next page.</a:t>
            </a:r>
          </a:p>
        </p:txBody>
      </p:sp>
    </p:spTree>
    <p:extLst>
      <p:ext uri="{BB962C8B-B14F-4D97-AF65-F5344CB8AC3E}">
        <p14:creationId xmlns:p14="http://schemas.microsoft.com/office/powerpoint/2010/main" val="632571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7088335" cy="659160"/>
          </a:xfrm>
        </p:spPr>
        <p:txBody>
          <a:bodyPr>
            <a:normAutofit/>
          </a:bodyPr>
          <a:lstStyle/>
          <a:p>
            <a:r>
              <a:rPr lang="en-GB" b="1" dirty="0"/>
              <a:t>Task 12 – Guess the location!</a:t>
            </a:r>
          </a:p>
        </p:txBody>
      </p:sp>
      <p:pic>
        <p:nvPicPr>
          <p:cNvPr id="6" name="Picture 5" descr="table with columns for cities, countries and distances"/>
          <p:cNvPicPr>
            <a:picLocks noChangeAspect="1"/>
          </p:cNvPicPr>
          <p:nvPr/>
        </p:nvPicPr>
        <p:blipFill>
          <a:blip r:embed="rId2"/>
          <a:stretch>
            <a:fillRect/>
          </a:stretch>
        </p:blipFill>
        <p:spPr>
          <a:xfrm>
            <a:off x="683568" y="1124744"/>
            <a:ext cx="6048672" cy="4909636"/>
          </a:xfrm>
          <a:prstGeom prst="rect">
            <a:avLst/>
          </a:prstGeom>
        </p:spPr>
      </p:pic>
    </p:spTree>
    <p:extLst>
      <p:ext uri="{BB962C8B-B14F-4D97-AF65-F5344CB8AC3E}">
        <p14:creationId xmlns:p14="http://schemas.microsoft.com/office/powerpoint/2010/main" val="3825577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177554"/>
            <a:ext cx="6809209" cy="1320800"/>
          </a:xfrm>
        </p:spPr>
        <p:txBody>
          <a:bodyPr>
            <a:normAutofit/>
          </a:bodyPr>
          <a:lstStyle/>
          <a:p>
            <a:r>
              <a:rPr lang="en-GB" sz="3600" b="1" dirty="0"/>
              <a:t>Task 13 – Explore for yourself!</a:t>
            </a:r>
          </a:p>
        </p:txBody>
      </p:sp>
      <p:sp>
        <p:nvSpPr>
          <p:cNvPr id="4" name="Content Placeholder 3"/>
          <p:cNvSpPr>
            <a:spLocks noGrp="1"/>
          </p:cNvSpPr>
          <p:nvPr>
            <p:ph idx="1"/>
          </p:nvPr>
        </p:nvSpPr>
        <p:spPr>
          <a:xfrm>
            <a:off x="478804" y="1270001"/>
            <a:ext cx="6447501" cy="3239120"/>
          </a:xfrm>
        </p:spPr>
        <p:txBody>
          <a:bodyPr>
            <a:normAutofit/>
          </a:bodyPr>
          <a:lstStyle/>
          <a:p>
            <a:r>
              <a:rPr lang="en-GB" sz="1800" dirty="0"/>
              <a:t>Maps are wonderful!   If you have enjoyed the activities in this pack, make up some map activities of your own and let me know if you think of a good one and I can share it with everyone else!  You can email me on </a:t>
            </a:r>
            <a:r>
              <a:rPr lang="en-GB" sz="1800" dirty="0">
                <a:hlinkClick r:id="rId2"/>
              </a:rPr>
              <a:t>sharonmatthews@walton-on-the-hill.surrey.sch.uk</a:t>
            </a:r>
            <a:r>
              <a:rPr lang="en-GB" sz="1800" dirty="0"/>
              <a:t>.</a:t>
            </a:r>
          </a:p>
          <a:p>
            <a:endParaRPr lang="en-GB" sz="1800" dirty="0"/>
          </a:p>
          <a:p>
            <a:r>
              <a:rPr lang="en-GB" sz="1800" dirty="0"/>
              <a:t>Alternatively, on the home page of </a:t>
            </a:r>
            <a:r>
              <a:rPr lang="en-GB" sz="1800" dirty="0" err="1"/>
              <a:t>Digimap</a:t>
            </a:r>
            <a:r>
              <a:rPr lang="en-GB" sz="1800" dirty="0"/>
              <a:t> for Schools, you will find a number of other ideas.  This is being updated regularly so keep checking!</a:t>
            </a:r>
          </a:p>
        </p:txBody>
      </p:sp>
      <p:pic>
        <p:nvPicPr>
          <p:cNvPr id="6" name="Picture 5" descr="dfs website"/>
          <p:cNvPicPr>
            <a:picLocks noChangeAspect="1"/>
          </p:cNvPicPr>
          <p:nvPr/>
        </p:nvPicPr>
        <p:blipFill>
          <a:blip r:embed="rId3"/>
          <a:stretch>
            <a:fillRect/>
          </a:stretch>
        </p:blipFill>
        <p:spPr>
          <a:xfrm>
            <a:off x="508001" y="4941168"/>
            <a:ext cx="6480720" cy="897405"/>
          </a:xfrm>
          <a:prstGeom prst="rect">
            <a:avLst/>
          </a:prstGeom>
        </p:spPr>
      </p:pic>
      <p:cxnSp>
        <p:nvCxnSpPr>
          <p:cNvPr id="8" name="Straight Arrow Connector 7"/>
          <p:cNvCxnSpPr/>
          <p:nvPr/>
        </p:nvCxnSpPr>
        <p:spPr>
          <a:xfrm flipH="1">
            <a:off x="2627784" y="4509121"/>
            <a:ext cx="2" cy="88074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5176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260648"/>
            <a:ext cx="6447501" cy="659160"/>
          </a:xfrm>
        </p:spPr>
        <p:txBody>
          <a:bodyPr/>
          <a:lstStyle/>
          <a:p>
            <a:r>
              <a:rPr lang="en-GB" b="1" dirty="0"/>
              <a:t>Task 1 – Find your house!</a:t>
            </a:r>
          </a:p>
        </p:txBody>
      </p:sp>
      <p:pic>
        <p:nvPicPr>
          <p:cNvPr id="3" name="Picture 2" descr="image of digimap for schools service"/>
          <p:cNvPicPr>
            <a:picLocks noChangeAspect="1"/>
          </p:cNvPicPr>
          <p:nvPr/>
        </p:nvPicPr>
        <p:blipFill>
          <a:blip r:embed="rId2"/>
          <a:stretch>
            <a:fillRect/>
          </a:stretch>
        </p:blipFill>
        <p:spPr>
          <a:xfrm>
            <a:off x="508001" y="2204864"/>
            <a:ext cx="6659990" cy="3744416"/>
          </a:xfrm>
          <a:prstGeom prst="rect">
            <a:avLst/>
          </a:prstGeom>
        </p:spPr>
      </p:pic>
      <p:sp>
        <p:nvSpPr>
          <p:cNvPr id="4" name="Line Callout 1 3"/>
          <p:cNvSpPr/>
          <p:nvPr/>
        </p:nvSpPr>
        <p:spPr>
          <a:xfrm>
            <a:off x="2123728" y="1238300"/>
            <a:ext cx="2160240" cy="648072"/>
          </a:xfrm>
          <a:prstGeom prst="borderCallout1">
            <a:avLst>
              <a:gd name="adj1" fmla="val 46542"/>
              <a:gd name="adj2" fmla="val -637"/>
              <a:gd name="adj3" fmla="val 225804"/>
              <a:gd name="adj4" fmla="val -3448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Type your postcode in here!</a:t>
            </a:r>
          </a:p>
        </p:txBody>
      </p:sp>
    </p:spTree>
    <p:extLst>
      <p:ext uri="{BB962C8B-B14F-4D97-AF65-F5344CB8AC3E}">
        <p14:creationId xmlns:p14="http://schemas.microsoft.com/office/powerpoint/2010/main" val="2376859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b="1" dirty="0"/>
              <a:t>Task 1 – Find your house!</a:t>
            </a:r>
          </a:p>
        </p:txBody>
      </p:sp>
      <p:pic>
        <p:nvPicPr>
          <p:cNvPr id="4" name="Picture 3" descr="image of digimap for schools service"/>
          <p:cNvPicPr>
            <a:picLocks noChangeAspect="1"/>
          </p:cNvPicPr>
          <p:nvPr/>
        </p:nvPicPr>
        <p:blipFill>
          <a:blip r:embed="rId2"/>
          <a:stretch>
            <a:fillRect/>
          </a:stretch>
        </p:blipFill>
        <p:spPr>
          <a:xfrm>
            <a:off x="251520" y="2276872"/>
            <a:ext cx="5832648" cy="3279263"/>
          </a:xfrm>
          <a:prstGeom prst="rect">
            <a:avLst/>
          </a:prstGeom>
        </p:spPr>
      </p:pic>
      <p:sp>
        <p:nvSpPr>
          <p:cNvPr id="5" name="Line Callout 1 4"/>
          <p:cNvSpPr/>
          <p:nvPr/>
        </p:nvSpPr>
        <p:spPr>
          <a:xfrm>
            <a:off x="6343434" y="2852936"/>
            <a:ext cx="1224136" cy="1512168"/>
          </a:xfrm>
          <a:prstGeom prst="borderCallout1">
            <a:avLst>
              <a:gd name="adj1" fmla="val 35242"/>
              <a:gd name="adj2" fmla="val -410"/>
              <a:gd name="adj3" fmla="val 51115"/>
              <a:gd name="adj4" fmla="val -3041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Use this slider bar to zoom in and out.</a:t>
            </a:r>
          </a:p>
        </p:txBody>
      </p:sp>
    </p:spTree>
    <p:extLst>
      <p:ext uri="{BB962C8B-B14F-4D97-AF65-F5344CB8AC3E}">
        <p14:creationId xmlns:p14="http://schemas.microsoft.com/office/powerpoint/2010/main" val="2452736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469" y="6325"/>
            <a:ext cx="6447501" cy="659160"/>
          </a:xfrm>
        </p:spPr>
        <p:txBody>
          <a:bodyPr/>
          <a:lstStyle/>
          <a:p>
            <a:r>
              <a:rPr lang="en-GB" b="1" dirty="0"/>
              <a:t>Task 1 – Find your house!</a:t>
            </a:r>
          </a:p>
        </p:txBody>
      </p:sp>
      <p:pic>
        <p:nvPicPr>
          <p:cNvPr id="3" name="Picture 2" descr="image of digimap for schools service"/>
          <p:cNvPicPr>
            <a:picLocks noChangeAspect="1"/>
          </p:cNvPicPr>
          <p:nvPr/>
        </p:nvPicPr>
        <p:blipFill>
          <a:blip r:embed="rId2"/>
          <a:stretch>
            <a:fillRect/>
          </a:stretch>
        </p:blipFill>
        <p:spPr>
          <a:xfrm>
            <a:off x="423589" y="2348880"/>
            <a:ext cx="6531913" cy="3672408"/>
          </a:xfrm>
          <a:prstGeom prst="rect">
            <a:avLst/>
          </a:prstGeom>
        </p:spPr>
      </p:pic>
      <p:sp>
        <p:nvSpPr>
          <p:cNvPr id="4" name="Line Callout 1 3"/>
          <p:cNvSpPr/>
          <p:nvPr/>
        </p:nvSpPr>
        <p:spPr>
          <a:xfrm>
            <a:off x="1004739" y="636364"/>
            <a:ext cx="5962818" cy="1712516"/>
          </a:xfrm>
          <a:prstGeom prst="borderCallout1">
            <a:avLst>
              <a:gd name="adj1" fmla="val 102525"/>
              <a:gd name="adj2" fmla="val 25452"/>
              <a:gd name="adj3" fmla="val 167850"/>
              <a:gd name="adj4" fmla="val 2729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Use the “Map Selector” bar to change the view. You can slide between the modern map and other views using the slider above where it says Ordnance Survey.</a:t>
            </a:r>
          </a:p>
          <a:p>
            <a:pPr algn="ctr"/>
            <a:r>
              <a:rPr lang="en-GB" dirty="0"/>
              <a:t>Was your house there in 1890?</a:t>
            </a:r>
          </a:p>
          <a:p>
            <a:pPr algn="ctr"/>
            <a:r>
              <a:rPr lang="en-GB" dirty="0"/>
              <a:t>Was your house there in 1950?</a:t>
            </a:r>
          </a:p>
          <a:p>
            <a:pPr algn="ctr"/>
            <a:r>
              <a:rPr lang="en-GB" dirty="0"/>
              <a:t>What does your house look like from above?</a:t>
            </a:r>
          </a:p>
        </p:txBody>
      </p:sp>
    </p:spTree>
    <p:extLst>
      <p:ext uri="{BB962C8B-B14F-4D97-AF65-F5344CB8AC3E}">
        <p14:creationId xmlns:p14="http://schemas.microsoft.com/office/powerpoint/2010/main" val="414439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9552" y="260648"/>
            <a:ext cx="6447501" cy="659160"/>
          </a:xfrm>
        </p:spPr>
        <p:txBody>
          <a:bodyPr/>
          <a:lstStyle/>
          <a:p>
            <a:r>
              <a:rPr lang="en-GB" b="1" dirty="0"/>
              <a:t>Task 2 – Plan a walk!</a:t>
            </a:r>
          </a:p>
        </p:txBody>
      </p:sp>
      <p:pic>
        <p:nvPicPr>
          <p:cNvPr id="4" name="Picture 3" descr="image of digimap for schools service"/>
          <p:cNvPicPr>
            <a:picLocks noChangeAspect="1"/>
          </p:cNvPicPr>
          <p:nvPr/>
        </p:nvPicPr>
        <p:blipFill>
          <a:blip r:embed="rId2"/>
          <a:stretch>
            <a:fillRect/>
          </a:stretch>
        </p:blipFill>
        <p:spPr>
          <a:xfrm>
            <a:off x="1763688" y="1340768"/>
            <a:ext cx="5400600" cy="3036355"/>
          </a:xfrm>
          <a:prstGeom prst="rect">
            <a:avLst/>
          </a:prstGeom>
        </p:spPr>
      </p:pic>
      <p:sp>
        <p:nvSpPr>
          <p:cNvPr id="5" name="Line Callout 1 4"/>
          <p:cNvSpPr/>
          <p:nvPr/>
        </p:nvSpPr>
        <p:spPr>
          <a:xfrm>
            <a:off x="179512" y="1484784"/>
            <a:ext cx="1440160" cy="936104"/>
          </a:xfrm>
          <a:prstGeom prst="borderCallout1">
            <a:avLst>
              <a:gd name="adj1" fmla="val 44479"/>
              <a:gd name="adj2" fmla="val 100795"/>
              <a:gd name="adj3" fmla="val 51449"/>
              <a:gd name="adj4" fmla="val 12139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1.  Click on drawing tools</a:t>
            </a:r>
          </a:p>
        </p:txBody>
      </p:sp>
      <p:sp>
        <p:nvSpPr>
          <p:cNvPr id="6" name="Line Callout 1 5"/>
          <p:cNvSpPr/>
          <p:nvPr/>
        </p:nvSpPr>
        <p:spPr>
          <a:xfrm>
            <a:off x="179512" y="3212976"/>
            <a:ext cx="1440160" cy="2592288"/>
          </a:xfrm>
          <a:prstGeom prst="borderCallout1">
            <a:avLst>
              <a:gd name="adj1" fmla="val 26441"/>
              <a:gd name="adj2" fmla="val 100795"/>
              <a:gd name="adj3" fmla="val 5152"/>
              <a:gd name="adj4" fmla="val 16504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2.  Choose the straight line drawing tool.  Scroll down if you want to change the colour of your line.  </a:t>
            </a:r>
          </a:p>
        </p:txBody>
      </p:sp>
      <p:sp>
        <p:nvSpPr>
          <p:cNvPr id="7" name="Line Callout 1 6"/>
          <p:cNvSpPr/>
          <p:nvPr/>
        </p:nvSpPr>
        <p:spPr>
          <a:xfrm>
            <a:off x="2339752" y="4509120"/>
            <a:ext cx="3168352" cy="1656184"/>
          </a:xfrm>
          <a:prstGeom prst="borderCallout1">
            <a:avLst>
              <a:gd name="adj1" fmla="val 26441"/>
              <a:gd name="adj2" fmla="val 100795"/>
              <a:gd name="adj3" fmla="val -113897"/>
              <a:gd name="adj4" fmla="val 11724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3.  Draw a line to show where you want to walk. Click your mouse when you want to change direction.  Do a double click when you have finished.  </a:t>
            </a:r>
          </a:p>
        </p:txBody>
      </p:sp>
    </p:spTree>
    <p:extLst>
      <p:ext uri="{BB962C8B-B14F-4D97-AF65-F5344CB8AC3E}">
        <p14:creationId xmlns:p14="http://schemas.microsoft.com/office/powerpoint/2010/main" val="98611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260648"/>
            <a:ext cx="6984776" cy="1320800"/>
          </a:xfrm>
        </p:spPr>
        <p:txBody>
          <a:bodyPr/>
          <a:lstStyle/>
          <a:p>
            <a:r>
              <a:rPr lang="en-GB" b="1" dirty="0"/>
              <a:t>Task 3 – Measure the distance of your walk!</a:t>
            </a:r>
          </a:p>
        </p:txBody>
      </p:sp>
      <p:sp>
        <p:nvSpPr>
          <p:cNvPr id="7" name="Line Callout 1 6"/>
          <p:cNvSpPr/>
          <p:nvPr/>
        </p:nvSpPr>
        <p:spPr>
          <a:xfrm>
            <a:off x="2411760" y="5517232"/>
            <a:ext cx="2808312" cy="805892"/>
          </a:xfrm>
          <a:prstGeom prst="borderCallout1">
            <a:avLst>
              <a:gd name="adj1" fmla="val -1624"/>
              <a:gd name="adj2" fmla="val 89834"/>
              <a:gd name="adj3" fmla="val -293518"/>
              <a:gd name="adj4" fmla="val 12158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dirty="0"/>
              <a:t>2. Click on the route you have drawn and it will tell you how long it is!</a:t>
            </a:r>
          </a:p>
        </p:txBody>
      </p:sp>
      <p:pic>
        <p:nvPicPr>
          <p:cNvPr id="2" name="Picture 1" descr="image of digimap for schools service"/>
          <p:cNvPicPr>
            <a:picLocks noChangeAspect="1"/>
          </p:cNvPicPr>
          <p:nvPr/>
        </p:nvPicPr>
        <p:blipFill>
          <a:blip r:embed="rId2"/>
          <a:stretch>
            <a:fillRect/>
          </a:stretch>
        </p:blipFill>
        <p:spPr>
          <a:xfrm>
            <a:off x="1718728" y="1340768"/>
            <a:ext cx="7002687" cy="3937089"/>
          </a:xfrm>
          <a:prstGeom prst="rect">
            <a:avLst/>
          </a:prstGeom>
        </p:spPr>
      </p:pic>
      <p:sp>
        <p:nvSpPr>
          <p:cNvPr id="5" name="Line Callout 1 4"/>
          <p:cNvSpPr/>
          <p:nvPr/>
        </p:nvSpPr>
        <p:spPr>
          <a:xfrm>
            <a:off x="179512" y="2492896"/>
            <a:ext cx="1368152" cy="1080120"/>
          </a:xfrm>
          <a:prstGeom prst="borderCallout1">
            <a:avLst>
              <a:gd name="adj1" fmla="val 16105"/>
              <a:gd name="adj2" fmla="val 98992"/>
              <a:gd name="adj3" fmla="val 90494"/>
              <a:gd name="adj4" fmla="val 16652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dirty="0"/>
              <a:t>1. Choose measurement Tools</a:t>
            </a:r>
          </a:p>
        </p:txBody>
      </p:sp>
    </p:spTree>
    <p:extLst>
      <p:ext uri="{BB962C8B-B14F-4D97-AF65-F5344CB8AC3E}">
        <p14:creationId xmlns:p14="http://schemas.microsoft.com/office/powerpoint/2010/main" val="2928128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260648"/>
            <a:ext cx="6944319" cy="1320800"/>
          </a:xfrm>
        </p:spPr>
        <p:txBody>
          <a:bodyPr>
            <a:normAutofit fontScale="90000"/>
          </a:bodyPr>
          <a:lstStyle/>
          <a:p>
            <a:r>
              <a:rPr lang="en-GB" b="1" dirty="0"/>
              <a:t>Task 4 – Use the key to find out what you might see on your walk!</a:t>
            </a:r>
          </a:p>
        </p:txBody>
      </p:sp>
      <p:pic>
        <p:nvPicPr>
          <p:cNvPr id="4" name="Picture 3" descr="image of digimap for schools service"/>
          <p:cNvPicPr>
            <a:picLocks noChangeAspect="1"/>
          </p:cNvPicPr>
          <p:nvPr/>
        </p:nvPicPr>
        <p:blipFill>
          <a:blip r:embed="rId2"/>
          <a:stretch>
            <a:fillRect/>
          </a:stretch>
        </p:blipFill>
        <p:spPr>
          <a:xfrm>
            <a:off x="1053682" y="2564904"/>
            <a:ext cx="6070149" cy="3412792"/>
          </a:xfrm>
          <a:prstGeom prst="rect">
            <a:avLst/>
          </a:prstGeom>
        </p:spPr>
      </p:pic>
      <p:sp>
        <p:nvSpPr>
          <p:cNvPr id="5" name="Line Callout 1 4"/>
          <p:cNvSpPr/>
          <p:nvPr/>
        </p:nvSpPr>
        <p:spPr>
          <a:xfrm>
            <a:off x="1053682" y="1340768"/>
            <a:ext cx="4238398" cy="936104"/>
          </a:xfrm>
          <a:prstGeom prst="borderCallout1">
            <a:avLst>
              <a:gd name="adj1" fmla="val 98671"/>
              <a:gd name="adj2" fmla="val 6704"/>
              <a:gd name="adj3" fmla="val 226462"/>
              <a:gd name="adj4" fmla="val 350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Click on the key tab.</a:t>
            </a:r>
          </a:p>
          <a:p>
            <a:pPr algn="ctr"/>
            <a:endParaRPr lang="en-GB" dirty="0"/>
          </a:p>
          <a:p>
            <a:pPr algn="ctr"/>
            <a:r>
              <a:rPr lang="en-GB" dirty="0"/>
              <a:t>The key is split up into different features.</a:t>
            </a:r>
          </a:p>
        </p:txBody>
      </p:sp>
    </p:spTree>
    <p:extLst>
      <p:ext uri="{BB962C8B-B14F-4D97-AF65-F5344CB8AC3E}">
        <p14:creationId xmlns:p14="http://schemas.microsoft.com/office/powerpoint/2010/main" val="3528013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8001" y="141548"/>
            <a:ext cx="6447501" cy="659160"/>
          </a:xfrm>
        </p:spPr>
        <p:txBody>
          <a:bodyPr/>
          <a:lstStyle/>
          <a:p>
            <a:pPr algn="ctr"/>
            <a:r>
              <a:rPr lang="en-GB" b="1" dirty="0"/>
              <a:t>Task 5 - Now go on your walk!</a:t>
            </a:r>
          </a:p>
        </p:txBody>
      </p:sp>
      <p:sp>
        <p:nvSpPr>
          <p:cNvPr id="4" name="Content Placeholder 3"/>
          <p:cNvSpPr>
            <a:spLocks noGrp="1"/>
          </p:cNvSpPr>
          <p:nvPr>
            <p:ph idx="1"/>
          </p:nvPr>
        </p:nvSpPr>
        <p:spPr>
          <a:xfrm>
            <a:off x="179512" y="822558"/>
            <a:ext cx="7344815" cy="1670338"/>
          </a:xfrm>
        </p:spPr>
        <p:txBody>
          <a:bodyPr>
            <a:normAutofit lnSpcReduction="10000"/>
          </a:bodyPr>
          <a:lstStyle/>
          <a:p>
            <a:r>
              <a:rPr lang="en-GB" sz="1600" dirty="0"/>
              <a:t>If you would like to print your map out, follow these instructions.</a:t>
            </a:r>
          </a:p>
          <a:p>
            <a:r>
              <a:rPr lang="en-GB" sz="1600" dirty="0"/>
              <a:t>Time yourself on your walk and work out how long it takes you to walk 1km!</a:t>
            </a:r>
          </a:p>
          <a:p>
            <a:r>
              <a:rPr lang="en-GB" sz="1600" dirty="0"/>
              <a:t>I don’t recommend saving your map as it is accessible to anyone else who has our school log in details. This gives people information about where you live.  </a:t>
            </a:r>
            <a:r>
              <a:rPr lang="en-GB" sz="1600" b="1" dirty="0"/>
              <a:t>Think about safety!</a:t>
            </a:r>
          </a:p>
        </p:txBody>
      </p:sp>
      <p:pic>
        <p:nvPicPr>
          <p:cNvPr id="5" name="Picture 4" descr="image of digimap for schools service"/>
          <p:cNvPicPr>
            <a:picLocks noChangeAspect="1"/>
          </p:cNvPicPr>
          <p:nvPr/>
        </p:nvPicPr>
        <p:blipFill>
          <a:blip r:embed="rId2"/>
          <a:stretch>
            <a:fillRect/>
          </a:stretch>
        </p:blipFill>
        <p:spPr>
          <a:xfrm>
            <a:off x="971600" y="3429000"/>
            <a:ext cx="5842823" cy="3284984"/>
          </a:xfrm>
          <a:prstGeom prst="rect">
            <a:avLst/>
          </a:prstGeom>
        </p:spPr>
      </p:pic>
      <p:sp>
        <p:nvSpPr>
          <p:cNvPr id="6" name="Line Callout 1 5"/>
          <p:cNvSpPr/>
          <p:nvPr/>
        </p:nvSpPr>
        <p:spPr>
          <a:xfrm>
            <a:off x="2771800" y="2492896"/>
            <a:ext cx="4183702" cy="936104"/>
          </a:xfrm>
          <a:prstGeom prst="borderCallout1">
            <a:avLst>
              <a:gd name="adj1" fmla="val 97191"/>
              <a:gd name="adj2" fmla="val 7562"/>
              <a:gd name="adj3" fmla="val 193901"/>
              <a:gd name="adj4" fmla="val 405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Click on the printer.  Follow the instructions.  The program will make a pdf of your map.</a:t>
            </a:r>
          </a:p>
        </p:txBody>
      </p:sp>
    </p:spTree>
    <p:extLst>
      <p:ext uri="{BB962C8B-B14F-4D97-AF65-F5344CB8AC3E}">
        <p14:creationId xmlns:p14="http://schemas.microsoft.com/office/powerpoint/2010/main" val="33581170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Walton">
      <a:dk1>
        <a:srgbClr val="FF0000"/>
      </a:dk1>
      <a:lt1>
        <a:sysClr val="window" lastClr="FFFFFF"/>
      </a:lt1>
      <a:dk2>
        <a:srgbClr val="DA1F28"/>
      </a:dk2>
      <a:lt2>
        <a:srgbClr val="DEF5FA"/>
      </a:lt2>
      <a:accent1>
        <a:srgbClr val="C00000"/>
      </a:accent1>
      <a:accent2>
        <a:srgbClr val="DA1F28"/>
      </a:accent2>
      <a:accent3>
        <a:srgbClr val="FF0000"/>
      </a:accent3>
      <a:accent4>
        <a:srgbClr val="FF0000"/>
      </a:accent4>
      <a:accent5>
        <a:srgbClr val="FF0000"/>
      </a:accent5>
      <a:accent6>
        <a:srgbClr val="FF0000"/>
      </a:accent6>
      <a:hlink>
        <a:srgbClr val="FF0000"/>
      </a:hlink>
      <a:folHlink>
        <a:srgbClr val="FF000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Facet">
  <a:themeElements>
    <a:clrScheme name="Custom 1">
      <a:dk1>
        <a:sysClr val="windowText" lastClr="000000"/>
      </a:dk1>
      <a:lt1>
        <a:sysClr val="window" lastClr="FFFFFF"/>
      </a:lt1>
      <a:dk2>
        <a:srgbClr val="323232"/>
      </a:dk2>
      <a:lt2>
        <a:srgbClr val="E5C243"/>
      </a:lt2>
      <a:accent1>
        <a:srgbClr val="C00000"/>
      </a:accent1>
      <a:accent2>
        <a:srgbClr val="900000"/>
      </a:accent2>
      <a:accent3>
        <a:srgbClr val="F4BA9B"/>
      </a:accent3>
      <a:accent4>
        <a:srgbClr val="FF7F7F"/>
      </a:accent4>
      <a:accent5>
        <a:srgbClr val="FF4040"/>
      </a:accent5>
      <a:accent6>
        <a:srgbClr val="C00000"/>
      </a:accent6>
      <a:hlink>
        <a:srgbClr val="0070C0"/>
      </a:hlink>
      <a:folHlink>
        <a:srgbClr val="00206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Concourse</Template>
  <TotalTime>469</TotalTime>
  <Words>1259</Words>
  <Application>Microsoft Office PowerPoint</Application>
  <PresentationFormat>On-screen Show (4:3)</PresentationFormat>
  <Paragraphs>93</Paragraphs>
  <Slides>23</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23</vt:i4>
      </vt:variant>
    </vt:vector>
  </HeadingPairs>
  <TitlesOfParts>
    <vt:vector size="33" baseType="lpstr">
      <vt:lpstr>Arial</vt:lpstr>
      <vt:lpstr>Calibri</vt:lpstr>
      <vt:lpstr>Calibri Light</vt:lpstr>
      <vt:lpstr>Century Gothic</vt:lpstr>
      <vt:lpstr>Lucida Sans Unicode</vt:lpstr>
      <vt:lpstr>Verdana</vt:lpstr>
      <vt:lpstr>Wingdings 2</vt:lpstr>
      <vt:lpstr>Wingdings 3</vt:lpstr>
      <vt:lpstr>Concourse</vt:lpstr>
      <vt:lpstr>Facet</vt:lpstr>
      <vt:lpstr>Geography Pack</vt:lpstr>
      <vt:lpstr>PowerPoint Presentation</vt:lpstr>
      <vt:lpstr>Task 1 – Find your house!</vt:lpstr>
      <vt:lpstr>Task 1 – Find your house!</vt:lpstr>
      <vt:lpstr>Task 1 – Find your house!</vt:lpstr>
      <vt:lpstr>Task 2 – Plan a walk!</vt:lpstr>
      <vt:lpstr>Task 3 – Measure the distance of your walk!</vt:lpstr>
      <vt:lpstr>Task 4 – Use the key to find out what you might see on your walk!</vt:lpstr>
      <vt:lpstr>Task 5 - Now go on your walk!</vt:lpstr>
      <vt:lpstr>Task 6 – Take a look at your garden (or the area right next to where you live) and make a photo map</vt:lpstr>
      <vt:lpstr>Task 6 – Take a look at your garden (or the area right next to where you live) and make a photo map</vt:lpstr>
      <vt:lpstr>Task 7 – Beyond Walton-on-the Hill!</vt:lpstr>
      <vt:lpstr>Task 7 – Beyond Walton-on-the-Hill How to add symbols</vt:lpstr>
      <vt:lpstr>Task 8 – Hunt the United Kingdom city!</vt:lpstr>
      <vt:lpstr>Task 8 – Hunt the UK city!</vt:lpstr>
      <vt:lpstr>Task 9 – Make your own Hunt the Place game!</vt:lpstr>
      <vt:lpstr>Task 9 – Hunt the Place How to save your work</vt:lpstr>
      <vt:lpstr>Task 10 – Hunt the European city!</vt:lpstr>
      <vt:lpstr>Task 10 – Hunt the European city!</vt:lpstr>
      <vt:lpstr>Task 11 – Find cities around the world</vt:lpstr>
      <vt:lpstr>Task 12 – Guess the location!</vt:lpstr>
      <vt:lpstr>Task 12 – Guess the location!</vt:lpstr>
      <vt:lpstr>Task 13 – Explore for yourself!</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Vivienne</cp:lastModifiedBy>
  <cp:revision>41</cp:revision>
  <dcterms:created xsi:type="dcterms:W3CDTF">2016-09-08T08:04:00Z</dcterms:created>
  <dcterms:modified xsi:type="dcterms:W3CDTF">2020-04-22T09:42:54Z</dcterms:modified>
</cp:coreProperties>
</file>