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1" r:id="rId3"/>
    <p:sldId id="263" r:id="rId4"/>
    <p:sldId id="264" r:id="rId5"/>
    <p:sldId id="265" r:id="rId6"/>
    <p:sldId id="266" r:id="rId7"/>
  </p:sldIdLst>
  <p:sldSz cx="9144000" cy="6858000" type="screen4x3"/>
  <p:notesSz cx="6742113" cy="987266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pos="2880">
          <p15:clr>
            <a:srgbClr val="A4A3A4"/>
          </p15:clr>
        </p15:guide>
        <p15:guide id="5" pos="612">
          <p15:clr>
            <a:srgbClr val="A4A3A4"/>
          </p15:clr>
        </p15:guide>
        <p15:guide id="6" pos="5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  <a:srgbClr val="FF0099"/>
    <a:srgbClr val="333399"/>
    <a:srgbClr val="669999"/>
    <a:srgbClr val="6600CC"/>
    <a:srgbClr val="FF6699"/>
    <a:srgbClr val="00005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60"/>
  </p:normalViewPr>
  <p:slideViewPr>
    <p:cSldViewPr showGuides="1">
      <p:cViewPr varScale="1">
        <p:scale>
          <a:sx n="79" d="100"/>
          <a:sy n="79" d="100"/>
        </p:scale>
        <p:origin x="936" y="78"/>
      </p:cViewPr>
      <p:guideLst>
        <p:guide orient="horz" pos="2160"/>
        <p:guide orient="horz" pos="935"/>
        <p:guide orient="horz" pos="3974"/>
        <p:guide pos="2880"/>
        <p:guide pos="612"/>
        <p:guide pos="51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-3774" y="-120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215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215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80C1F7F-4E5B-4C04-A453-1626A6CDE33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0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215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314" y="4689515"/>
            <a:ext cx="4945486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215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8FF1F13-FCE8-4A0E-84BA-36F5EC676FC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574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4475" y="4149080"/>
            <a:ext cx="6115050" cy="863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6666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2852737"/>
            <a:ext cx="7200900" cy="1152525"/>
          </a:xfrm>
        </p:spPr>
        <p:txBody>
          <a:bodyPr/>
          <a:lstStyle>
            <a:lvl1pPr algn="ctr">
              <a:defRPr sz="3200">
                <a:solidFill>
                  <a:srgbClr val="336666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153" name="Rectangle 33"/>
          <p:cNvSpPr>
            <a:spLocks noGrp="1" noChangeArrowheads="1"/>
          </p:cNvSpPr>
          <p:nvPr>
            <p:ph type="ftr" sz="quarter" idx="3"/>
          </p:nvPr>
        </p:nvSpPr>
        <p:spPr>
          <a:xfrm>
            <a:off x="979623" y="5495186"/>
            <a:ext cx="7200800" cy="504651"/>
          </a:xfrm>
        </p:spPr>
        <p:txBody>
          <a:bodyPr/>
          <a:lstStyle>
            <a:lvl1pPr algn="l">
              <a:defRPr sz="800">
                <a:solidFill>
                  <a:srgbClr val="336666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351284"/>
            <a:ext cx="7200800" cy="1107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971600" y="1412777"/>
            <a:ext cx="72008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9pPr>
          </a:lstStyle>
          <a:p>
            <a:pPr algn="ctr"/>
            <a:r>
              <a:rPr lang="en-US" sz="2800" kern="0" dirty="0" smtClean="0">
                <a:solidFill>
                  <a:srgbClr val="336666"/>
                </a:solidFill>
              </a:rPr>
              <a:t>Digimap for Schools Geography Resources</a:t>
            </a:r>
            <a:endParaRPr lang="en-GB" sz="2800" kern="0" dirty="0" smtClean="0">
              <a:solidFill>
                <a:srgbClr val="336666"/>
              </a:solidFill>
            </a:endParaRPr>
          </a:p>
        </p:txBody>
      </p:sp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623" y="6101228"/>
            <a:ext cx="1667510" cy="407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mharrington\Documents\Maggie\D10877\Edina Logo.jp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999837"/>
            <a:ext cx="1014730" cy="481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71550" y="1700213"/>
            <a:ext cx="7761288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582613"/>
            <a:ext cx="77327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336666"/>
                </a:solidFill>
              </a:defRPr>
            </a:lvl1pPr>
          </a:lstStyle>
          <a:p>
            <a:pPr lvl="0"/>
            <a:r>
              <a:rPr lang="en-GB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405094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A3F8D-B4A2-4D1F-8081-F053DF924612}" type="datetimeFigureOut">
              <a:rPr lang="en-GB"/>
              <a:pPr>
                <a:defRPr/>
              </a:pPr>
              <a:t>02/08/2016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C4428-D558-4B16-8FC5-FA3C13F206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61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C140-89BF-429D-AC9A-362BFD638116}" type="datetimeFigureOut">
              <a:rPr lang="en-GB"/>
              <a:pPr>
                <a:defRPr/>
              </a:pPr>
              <a:t>02/08/2016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A8FB4-3EAA-4B04-834A-4B08E888E3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00213"/>
            <a:ext cx="7761288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582613"/>
            <a:ext cx="77327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621463"/>
            <a:ext cx="3600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uk-scotland-2470922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Discuss these headlines and collect some of your own</a:t>
            </a:r>
            <a:endParaRPr lang="en-GB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It’s a Rubbish Footprint</a:t>
            </a:r>
            <a:endParaRPr lang="en-GB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3"/>
          </p:nvPr>
        </p:nvSpPr>
        <p:spPr>
          <a:xfrm>
            <a:off x="1880870" y="5458283"/>
            <a:ext cx="6803609" cy="300886"/>
          </a:xfrm>
        </p:spPr>
        <p:txBody>
          <a:bodyPr/>
          <a:lstStyle/>
          <a:p>
            <a:r>
              <a:rPr lang="en-GB" sz="800" dirty="0" smtClean="0"/>
              <a:t>© EDINA at University of Edinburgh 2016</a:t>
            </a:r>
          </a:p>
          <a:p>
            <a:r>
              <a:rPr lang="en-GB" sz="800" dirty="0" smtClean="0"/>
              <a:t>This work is licensed under a Creative Commons Attribution – Non-Commercial License</a:t>
            </a:r>
            <a:endParaRPr lang="en-GB" sz="800" dirty="0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" t="14808" r="66550" b="69368"/>
          <a:stretch/>
        </p:blipFill>
        <p:spPr bwMode="auto">
          <a:xfrm>
            <a:off x="971550" y="5445224"/>
            <a:ext cx="909320" cy="35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43793" y="582613"/>
            <a:ext cx="8236719" cy="830262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UK </a:t>
            </a:r>
            <a:r>
              <a:rPr lang="en-GB" dirty="0" smtClean="0">
                <a:latin typeface="Arial" charset="0"/>
                <a:cs typeface="Arial" charset="0"/>
              </a:rPr>
              <a:t>‘landfill dustbin of Europe’</a:t>
            </a:r>
            <a:br>
              <a:rPr lang="en-GB" dirty="0" smtClean="0">
                <a:latin typeface="Arial" charset="0"/>
                <a:cs typeface="Arial" charset="0"/>
              </a:rPr>
            </a:b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9552" y="1700213"/>
            <a:ext cx="8193286" cy="4249737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Arial" charset="0"/>
                <a:cs typeface="Arial" charset="0"/>
              </a:rPr>
              <a:t>The UK dumps more household waste into landfill than any other country in the European Union, </a:t>
            </a:r>
            <a:r>
              <a:rPr lang="en-GB" sz="1600" dirty="0" smtClean="0">
                <a:latin typeface="Arial" charset="0"/>
                <a:cs typeface="Arial" charset="0"/>
              </a:rPr>
              <a:t>research by the Local Government Association shows</a:t>
            </a:r>
            <a:r>
              <a:rPr lang="en-GB" sz="1600" dirty="0" smtClean="0">
                <a:latin typeface="Arial" charset="0"/>
                <a:cs typeface="Arial" charset="0"/>
              </a:rPr>
              <a:t>.</a:t>
            </a:r>
            <a:endParaRPr lang="en-GB" sz="16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dirty="0" smtClean="0">
                <a:latin typeface="Arial" charset="0"/>
                <a:cs typeface="Arial" charset="0"/>
              </a:rPr>
              <a:t>UK households sent </a:t>
            </a:r>
            <a:r>
              <a:rPr lang="en-GB" sz="2400" b="1" dirty="0" smtClean="0">
                <a:latin typeface="Arial" charset="0"/>
                <a:cs typeface="Arial" charset="0"/>
              </a:rPr>
              <a:t>26.7 </a:t>
            </a:r>
            <a:r>
              <a:rPr lang="en-GB" sz="2400" b="1" dirty="0" smtClean="0">
                <a:latin typeface="Arial" charset="0"/>
                <a:cs typeface="Arial" charset="0"/>
              </a:rPr>
              <a:t>million tonnes </a:t>
            </a:r>
            <a:r>
              <a:rPr lang="en-GB" sz="2400" dirty="0" smtClean="0">
                <a:latin typeface="Arial" charset="0"/>
                <a:cs typeface="Arial" charset="0"/>
              </a:rPr>
              <a:t>of rubbish to landfill in </a:t>
            </a:r>
            <a:r>
              <a:rPr lang="en-GB" sz="2400" dirty="0" smtClean="0">
                <a:latin typeface="Arial" charset="0"/>
                <a:cs typeface="Arial" charset="0"/>
              </a:rPr>
              <a:t>2014</a:t>
            </a:r>
            <a:r>
              <a:rPr lang="en-GB" sz="1600" dirty="0" smtClean="0">
                <a:latin typeface="Arial" charset="0"/>
                <a:cs typeface="Arial" charset="0"/>
              </a:rPr>
              <a:t>.</a:t>
            </a:r>
            <a:endParaRPr lang="en-GB" sz="1600" dirty="0" smtClean="0">
              <a:latin typeface="Arial" charset="0"/>
              <a:cs typeface="Arial" charset="0"/>
            </a:endParaRPr>
          </a:p>
          <a:p>
            <a:r>
              <a:rPr lang="en-GB" sz="2400" dirty="0" smtClean="0">
                <a:latin typeface="Arial" charset="0"/>
                <a:cs typeface="Arial" charset="0"/>
              </a:rPr>
              <a:t>Although the </a:t>
            </a:r>
            <a:r>
              <a:rPr lang="en-GB" sz="2400" dirty="0">
                <a:latin typeface="Arial" charset="0"/>
                <a:cs typeface="Arial" charset="0"/>
              </a:rPr>
              <a:t>UK recycling rate of ‘waste from households’ reached 44.9 per cent in 2014, rising from 44.1 per cent in 2013 and compares to 40.4 per cent in </a:t>
            </a:r>
            <a:r>
              <a:rPr lang="en-GB" sz="2400" dirty="0" smtClean="0">
                <a:latin typeface="Arial" charset="0"/>
                <a:cs typeface="Arial" charset="0"/>
              </a:rPr>
              <a:t>and </a:t>
            </a:r>
            <a:r>
              <a:rPr lang="en-GB" sz="2400" dirty="0">
                <a:latin typeface="Arial" charset="0"/>
                <a:cs typeface="Arial" charset="0"/>
              </a:rPr>
              <a:t>2010/11</a:t>
            </a:r>
            <a:r>
              <a:rPr lang="en-GB" sz="2400" dirty="0" smtClean="0">
                <a:latin typeface="Arial" charset="0"/>
                <a:cs typeface="Arial" charset="0"/>
              </a:rPr>
              <a:t>. However, rubbish sent to landfill still </a:t>
            </a:r>
            <a:r>
              <a:rPr lang="en-GB" sz="2400" dirty="0" smtClean="0">
                <a:latin typeface="Arial" charset="0"/>
                <a:cs typeface="Arial" charset="0"/>
              </a:rPr>
              <a:t>poses as a problem – </a:t>
            </a:r>
            <a:r>
              <a:rPr lang="en-GB" sz="1600" dirty="0" smtClean="0">
                <a:latin typeface="Arial" charset="0"/>
                <a:cs typeface="Arial" charset="0"/>
              </a:rPr>
              <a:t>GOV.UK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99592" y="582613"/>
            <a:ext cx="7732713" cy="830262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The Problem with landfill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98776" y="1412875"/>
            <a:ext cx="7488882" cy="4249737"/>
          </a:xfrm>
        </p:spPr>
        <p:txBody>
          <a:bodyPr/>
          <a:lstStyle/>
          <a:p>
            <a:r>
              <a:rPr lang="en-GB" sz="2400" dirty="0" smtClean="0">
                <a:latin typeface="Arial" charset="0"/>
                <a:cs typeface="Arial" charset="0"/>
              </a:rPr>
              <a:t>Every </a:t>
            </a:r>
            <a:r>
              <a:rPr lang="en-GB" sz="2400" dirty="0">
                <a:latin typeface="Arial" charset="0"/>
                <a:cs typeface="Arial" charset="0"/>
              </a:rPr>
              <a:t>year, the average bin contains enough unrealised energy for 500 baths, 3500 showers or 5,000 hours of television</a:t>
            </a:r>
            <a:r>
              <a:rPr lang="en-GB" sz="2400" dirty="0" smtClean="0">
                <a:latin typeface="Arial" charset="0"/>
                <a:cs typeface="Arial" charset="0"/>
              </a:rPr>
              <a:t>.</a:t>
            </a:r>
            <a:endParaRPr lang="en-GB" sz="2400" dirty="0">
              <a:latin typeface="Arial" charset="0"/>
              <a:cs typeface="Arial" charset="0"/>
            </a:endParaRPr>
          </a:p>
          <a:p>
            <a:r>
              <a:rPr lang="en-GB" sz="2400" dirty="0" smtClean="0">
                <a:latin typeface="Arial" charset="0"/>
                <a:cs typeface="Arial" charset="0"/>
              </a:rPr>
              <a:t>On </a:t>
            </a:r>
            <a:r>
              <a:rPr lang="en-GB" sz="2400" dirty="0">
                <a:latin typeface="Arial" charset="0"/>
                <a:cs typeface="Arial" charset="0"/>
              </a:rPr>
              <a:t>average every person in the UK throws away their own body weight in rubbish every 7 weeks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cs typeface="Arial" charset="0"/>
              </a:rPr>
              <a:t>Every 8 months the UK produces enough waste to fill Lake Windermere (the largest lake in England</a:t>
            </a:r>
            <a:r>
              <a:rPr lang="en-GB" sz="2400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In </a:t>
            </a:r>
            <a:r>
              <a:rPr lang="en-GB" sz="2400" dirty="0">
                <a:latin typeface="Arial" charset="0"/>
                <a:cs typeface="Arial" charset="0"/>
              </a:rPr>
              <a:t>less than 2 hours the UK produces enough waste to fill the Albert </a:t>
            </a:r>
            <a:r>
              <a:rPr lang="en-GB" sz="2400" dirty="0" smtClean="0">
                <a:latin typeface="Arial" charset="0"/>
                <a:cs typeface="Arial" charset="0"/>
              </a:rPr>
              <a:t>Hall</a:t>
            </a:r>
          </a:p>
          <a:p>
            <a:pPr marL="0" indent="0">
              <a:buNone/>
            </a:pPr>
            <a:endParaRPr lang="en-GB" sz="1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sz="1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sz="1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rial" charset="0"/>
                <a:cs typeface="Arial" charset="0"/>
              </a:rPr>
              <a:t>rutland.gov.uk</a:t>
            </a:r>
            <a:endParaRPr lang="en-GB" sz="1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27782" y="557808"/>
            <a:ext cx="7344618" cy="1143000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Rubbish and fly tipping fires cost </a:t>
            </a:r>
            <a:r>
              <a:rPr lang="en-GB" dirty="0" smtClean="0">
                <a:latin typeface="Arial" charset="0"/>
                <a:cs typeface="Arial" charset="0"/>
              </a:rPr>
              <a:t>£</a:t>
            </a:r>
            <a:r>
              <a:rPr lang="en-GB" dirty="0" smtClean="0">
                <a:latin typeface="Arial" charset="0"/>
                <a:cs typeface="Arial" charset="0"/>
              </a:rPr>
              <a:t>22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million to tackle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27584" y="1556791"/>
            <a:ext cx="7920111" cy="4751934"/>
          </a:xfrm>
        </p:spPr>
        <p:txBody>
          <a:bodyPr/>
          <a:lstStyle/>
          <a:p>
            <a:r>
              <a:rPr lang="en-GB" sz="2400" dirty="0" smtClean="0">
                <a:latin typeface="Arial" charset="0"/>
                <a:cs typeface="Arial" charset="0"/>
              </a:rPr>
              <a:t>Rubbish fires are costing taxpayers millions of pounds a year, according to the Scottish Fire Service.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Most fires involving rubbish and fly tipping last year were started deliberately.  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The </a:t>
            </a:r>
            <a:r>
              <a:rPr lang="en-GB" sz="2400" dirty="0" smtClean="0">
                <a:latin typeface="Arial" charset="0"/>
                <a:cs typeface="Arial" charset="0"/>
              </a:rPr>
              <a:t>cost of </a:t>
            </a:r>
            <a:r>
              <a:rPr lang="en-GB" sz="2400" dirty="0" smtClean="0">
                <a:latin typeface="Arial" charset="0"/>
                <a:cs typeface="Arial" charset="0"/>
              </a:rPr>
              <a:t>dealing </a:t>
            </a:r>
            <a:r>
              <a:rPr lang="en-GB" sz="2400" dirty="0" smtClean="0">
                <a:latin typeface="Arial" charset="0"/>
                <a:cs typeface="Arial" charset="0"/>
              </a:rPr>
              <a:t>with these fires was about </a:t>
            </a:r>
            <a:br>
              <a:rPr lang="en-GB" sz="2400" dirty="0" smtClean="0">
                <a:latin typeface="Arial" charset="0"/>
                <a:cs typeface="Arial" charset="0"/>
              </a:rPr>
            </a:br>
            <a:r>
              <a:rPr lang="en-GB" sz="2400" dirty="0" smtClean="0">
                <a:latin typeface="Arial" charset="0"/>
                <a:cs typeface="Arial" charset="0"/>
              </a:rPr>
              <a:t>£</a:t>
            </a:r>
            <a:r>
              <a:rPr lang="en-GB" sz="2400" dirty="0" smtClean="0">
                <a:latin typeface="Arial" charset="0"/>
                <a:cs typeface="Arial" charset="0"/>
              </a:rPr>
              <a:t>2000 per attendance 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In 2014/15 there were 900 thousand incidents of fly tipping and local authorities spent nearly £50 million clearing the fly tips. 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This is up from 852 thousand fly tipping incidents, </a:t>
            </a:r>
            <a:r>
              <a:rPr lang="en-GB" sz="2400" dirty="0">
                <a:latin typeface="Arial" charset="0"/>
                <a:cs typeface="Arial" charset="0"/>
              </a:rPr>
              <a:t>a</a:t>
            </a:r>
            <a:r>
              <a:rPr lang="en-GB" sz="2400" dirty="0" smtClean="0">
                <a:latin typeface="Arial" charset="0"/>
                <a:cs typeface="Arial" charset="0"/>
              </a:rPr>
              <a:t>nd £45.2 million spent in 2013/14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GB" sz="1200" dirty="0" smtClean="0">
              <a:latin typeface="Arial" charset="0"/>
              <a:cs typeface="Arial" charset="0"/>
              <a:hlinkClick r:id="rId2"/>
            </a:endParaRPr>
          </a:p>
          <a:p>
            <a:pPr>
              <a:buNone/>
            </a:pPr>
            <a:endParaRPr lang="en-GB" sz="1200" dirty="0" smtClean="0">
              <a:latin typeface="Arial" charset="0"/>
              <a:cs typeface="Arial" charset="0"/>
              <a:hlinkClick r:id="rId2"/>
            </a:endParaRPr>
          </a:p>
          <a:p>
            <a:pPr>
              <a:buFont typeface="Arial" charset="0"/>
              <a:buNone/>
            </a:pPr>
            <a:endParaRPr lang="en-GB" sz="1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GB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881774" y="548680"/>
            <a:ext cx="72906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dirty="0"/>
              <a:t>If a million household produce a square </a:t>
            </a:r>
            <a:r>
              <a:rPr lang="en-GB" dirty="0" smtClean="0"/>
              <a:t>kilometre </a:t>
            </a:r>
            <a:r>
              <a:rPr lang="en-GB" dirty="0"/>
              <a:t>of rubbish a week between them, all the households in Great Britain would produce about </a:t>
            </a:r>
            <a:r>
              <a:rPr lang="en-GB" dirty="0" smtClean="0"/>
              <a:t>26 Km²</a:t>
            </a:r>
            <a:endParaRPr lang="en-GB" dirty="0"/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81774" y="5300663"/>
            <a:ext cx="70746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800" dirty="0"/>
              <a:t>This is what goes to landfill each week – </a:t>
            </a:r>
            <a:r>
              <a:rPr lang="en-GB" sz="1800" dirty="0" smtClean="0"/>
              <a:t>where would </a:t>
            </a:r>
            <a:r>
              <a:rPr lang="en-GB" sz="1800" dirty="0"/>
              <a:t>you put it?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428" y="1988840"/>
            <a:ext cx="6109293" cy="260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79"/>
          <a:stretch/>
        </p:blipFill>
        <p:spPr bwMode="auto">
          <a:xfrm>
            <a:off x="971228" y="1988840"/>
            <a:ext cx="6625108" cy="274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899592" y="580926"/>
            <a:ext cx="727285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2400" dirty="0"/>
              <a:t>This is what a year’s worth of rubbish from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Great Britain </a:t>
            </a:r>
            <a:r>
              <a:rPr lang="en-GB" sz="2400" dirty="0"/>
              <a:t>households might look like.</a:t>
            </a:r>
          </a:p>
        </p:txBody>
      </p:sp>
    </p:spTree>
    <p:extLst>
      <p:ext uri="{BB962C8B-B14F-4D97-AF65-F5344CB8AC3E}">
        <p14:creationId xmlns:p14="http://schemas.microsoft.com/office/powerpoint/2010/main" val="11460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Powerpoint template">
  <a:themeElements>
    <a:clrScheme name="Custom 2">
      <a:dk1>
        <a:srgbClr val="2F502A"/>
      </a:dk1>
      <a:lt1>
        <a:srgbClr val="777777"/>
      </a:lt1>
      <a:dk2>
        <a:srgbClr val="FFFFFF"/>
      </a:dk2>
      <a:lt2>
        <a:srgbClr val="808080"/>
      </a:lt2>
      <a:accent1>
        <a:srgbClr val="C0C0C0"/>
      </a:accent1>
      <a:accent2>
        <a:srgbClr val="0066FF"/>
      </a:accent2>
      <a:accent3>
        <a:srgbClr val="BDBDBD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orporate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porate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Powerpoint template</Template>
  <TotalTime>406</TotalTime>
  <Words>306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Corporate Powerpoint template</vt:lpstr>
      <vt:lpstr>It’s a Rubbish Footprint</vt:lpstr>
      <vt:lpstr>UK ‘landfill dustbin of Europe’ </vt:lpstr>
      <vt:lpstr>The Problem with landfill</vt:lpstr>
      <vt:lpstr>Rubbish and fly tipping fires cost £22 million to tackle </vt:lpstr>
      <vt:lpstr>PowerPoint Presentation</vt:lpstr>
      <vt:lpstr>PowerPoint Presentation</vt:lpstr>
    </vt:vector>
  </TitlesOfParts>
  <Company>Ordnance Survey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Corporate Design and Publishing – GT</dc:creator>
  <cp:keywords>D02770, Corporate PowerPoint template, POT, PPT</cp:keywords>
  <dc:description>PowerPoint template archived by Corporate Design and Publishing (d02770)</dc:description>
  <cp:lastModifiedBy>Matthew Evans</cp:lastModifiedBy>
  <cp:revision>30</cp:revision>
  <cp:lastPrinted>2016-08-02T14:44:06Z</cp:lastPrinted>
  <dcterms:created xsi:type="dcterms:W3CDTF">2013-08-21T10:00:07Z</dcterms:created>
  <dcterms:modified xsi:type="dcterms:W3CDTF">2016-08-02T14:48:15Z</dcterms:modified>
</cp:coreProperties>
</file>