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61" r:id="rId3"/>
    <p:sldId id="263" r:id="rId4"/>
    <p:sldId id="264" r:id="rId5"/>
    <p:sldId id="265" r:id="rId6"/>
    <p:sldId id="266" r:id="rId7"/>
  </p:sldIdLst>
  <p:sldSz cx="9144000" cy="6858000" type="screen4x3"/>
  <p:notesSz cx="6742113" cy="987266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pos="2880">
          <p15:clr>
            <a:srgbClr val="A4A3A4"/>
          </p15:clr>
        </p15:guide>
        <p15:guide id="5" pos="612">
          <p15:clr>
            <a:srgbClr val="A4A3A4"/>
          </p15:clr>
        </p15:guide>
        <p15:guide id="6" pos="5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  <a:srgbClr val="FF0099"/>
    <a:srgbClr val="333399"/>
    <a:srgbClr val="669999"/>
    <a:srgbClr val="6600CC"/>
    <a:srgbClr val="FF6699"/>
    <a:srgbClr val="00005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552" y="96"/>
      </p:cViewPr>
      <p:guideLst>
        <p:guide orient="horz" pos="2160"/>
        <p:guide orient="horz" pos="935"/>
        <p:guide orient="horz" pos="3974"/>
        <p:guide pos="2880"/>
        <p:guide pos="612"/>
        <p:guide pos="51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-3774" y="-120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215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215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80C1F7F-4E5B-4C04-A453-1626A6CDE338}" type="slidenum">
              <a:rPr lang="en-GB"/>
              <a:pPr/>
              <a:t>‹#›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2940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215" y="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314" y="4689515"/>
            <a:ext cx="4945486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215" y="9379030"/>
            <a:ext cx="2921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36" tIns="45618" rIns="91236" bIns="456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8FF1F13-FCE8-4A0E-84BA-36F5EC676FC1}" type="slidenum">
              <a:rPr lang="en-GB"/>
              <a:pPr/>
              <a:t>‹#›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629574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4475" y="4149080"/>
            <a:ext cx="6115050" cy="863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6666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2852737"/>
            <a:ext cx="7200900" cy="1152525"/>
          </a:xfrm>
        </p:spPr>
        <p:txBody>
          <a:bodyPr/>
          <a:lstStyle>
            <a:lvl1pPr algn="ctr">
              <a:defRPr sz="3200">
                <a:solidFill>
                  <a:srgbClr val="336666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5153" name="Rectangle 33"/>
          <p:cNvSpPr>
            <a:spLocks noGrp="1" noChangeArrowheads="1"/>
          </p:cNvSpPr>
          <p:nvPr>
            <p:ph type="ftr" sz="quarter" idx="3"/>
          </p:nvPr>
        </p:nvSpPr>
        <p:spPr>
          <a:xfrm>
            <a:off x="979623" y="5495186"/>
            <a:ext cx="7200800" cy="504651"/>
          </a:xfrm>
        </p:spPr>
        <p:txBody>
          <a:bodyPr/>
          <a:lstStyle>
            <a:lvl1pPr algn="l">
              <a:defRPr sz="800">
                <a:solidFill>
                  <a:srgbClr val="336666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351284"/>
            <a:ext cx="7200800" cy="11073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971600" y="1412777"/>
            <a:ext cx="72008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669999"/>
                </a:solidFill>
                <a:latin typeface="Arial" charset="0"/>
              </a:defRPr>
            </a:lvl9pPr>
          </a:lstStyle>
          <a:p>
            <a:pPr algn="ctr"/>
            <a:r>
              <a:rPr lang="cy-GB" sz="2800" kern="0" dirty="0">
                <a:solidFill>
                  <a:srgbClr val="336666"/>
                </a:solidFill>
              </a:rPr>
              <a:t>Adnoddau Daearyddiaeth Digimap for Schools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623" y="6101228"/>
            <a:ext cx="1667510" cy="407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mharrington\Documents\Maggie\D10877\Edina Logo.jp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999837"/>
            <a:ext cx="1014730" cy="481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71550" y="1700213"/>
            <a:ext cx="7761288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582613"/>
            <a:ext cx="77327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336666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405094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A3F8D-B4A2-4D1F-8081-F053DF924612}" type="datetimeFigureOut">
              <a:rPr lang="en-GB"/>
              <a:pPr>
                <a:defRPr/>
              </a:pPr>
              <a:t>22/09/2017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C4428-D558-4B16-8FC5-FA3C13F206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61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BC140-89BF-429D-AC9A-362BFD638116}" type="datetimeFigureOut">
              <a:rPr lang="en-GB"/>
              <a:pPr>
                <a:defRPr/>
              </a:pPr>
              <a:t>22/09/2017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A8FB4-3EAA-4B04-834A-4B08E888E3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00213"/>
            <a:ext cx="7761288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582613"/>
            <a:ext cx="77327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621463"/>
            <a:ext cx="36004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wipe dir="r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699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cy-GB" dirty="0"/>
              <a:t>Trafodwch y penawdau hyn a chasglwch eich penawdau eich hun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y-GB" dirty="0"/>
              <a:t>Ôl Troed Sbwriel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3"/>
          </p:nvPr>
        </p:nvSpPr>
        <p:spPr>
          <a:xfrm>
            <a:off x="1880870" y="5458283"/>
            <a:ext cx="6803609" cy="300886"/>
          </a:xfrm>
        </p:spPr>
        <p:txBody>
          <a:bodyPr/>
          <a:lstStyle/>
          <a:p>
            <a:r>
              <a:rPr lang="cy-GB" sz="800" dirty="0"/>
              <a:t>© EDINA at University of Edinburgh 2016</a:t>
            </a:r>
          </a:p>
          <a:p>
            <a:r>
              <a:rPr lang="cy-GB" sz="800" dirty="0"/>
              <a:t>This work is licensed under a Creative Commons Attribution – Non-Commercial License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" t="14808" r="66550" b="69368"/>
          <a:stretch/>
        </p:blipFill>
        <p:spPr bwMode="auto">
          <a:xfrm>
            <a:off x="971550" y="5445224"/>
            <a:ext cx="909320" cy="35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43793" y="582613"/>
            <a:ext cx="8236719" cy="830262"/>
          </a:xfrm>
          <a:noFill/>
        </p:spPr>
        <p:txBody>
          <a:bodyPr/>
          <a:lstStyle/>
          <a:p>
            <a:pPr eaLnBrk="1" hangingPunct="1"/>
            <a:r>
              <a:rPr lang="cy-GB" dirty="0">
                <a:latin typeface="Arial" charset="0"/>
              </a:rPr>
              <a:t>Y DU yw ‘bin sbwriel tirlenwi Ewrop’</a:t>
            </a:r>
            <a:endParaRPr lang="cy-GB" dirty="0">
              <a:latin typeface="Arial" charset="0"/>
              <a:cs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9552" y="1700213"/>
            <a:ext cx="8193286" cy="4249737"/>
          </a:xfrm>
          <a:noFill/>
        </p:spPr>
        <p:txBody>
          <a:bodyPr/>
          <a:lstStyle/>
          <a:p>
            <a:pPr eaLnBrk="1" hangingPunct="1"/>
            <a:r>
              <a:rPr lang="cy-GB" sz="2400" dirty="0">
                <a:latin typeface="Arial" charset="0"/>
              </a:rPr>
              <a:t>Mae’r DU yn taflu mwy o wastraff cartref i safleoedd tirlenwi nag unrhyw wlad arall yn yr Undeb Ewropeaidd, </a:t>
            </a:r>
            <a:r>
              <a:rPr lang="cy-GB" sz="1600" dirty="0">
                <a:latin typeface="Arial" charset="0"/>
              </a:rPr>
              <a:t>yn ôl ymchwil gan y Gymdeithas Llywodraeth Leol.</a:t>
            </a:r>
            <a:endParaRPr lang="cy-GB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cy-GB" sz="2400" dirty="0">
                <a:latin typeface="Arial" charset="0"/>
              </a:rPr>
              <a:t>Anfonodd cartrefi’r DU </a:t>
            </a:r>
            <a:r>
              <a:rPr lang="cy-GB" sz="2400" b="1" dirty="0">
                <a:latin typeface="Arial" charset="0"/>
              </a:rPr>
              <a:t>26.7 miliwn tunnell </a:t>
            </a:r>
            <a:r>
              <a:rPr lang="cy-GB" sz="2400" dirty="0">
                <a:latin typeface="Arial" charset="0"/>
              </a:rPr>
              <a:t>o sbwriel i safleoedd tirlenwi yn 2014</a:t>
            </a:r>
            <a:r>
              <a:rPr lang="cy-GB" sz="1600" dirty="0">
                <a:latin typeface="Arial" charset="0"/>
              </a:rPr>
              <a:t>.</a:t>
            </a:r>
            <a:endParaRPr lang="cy-GB" sz="1600" dirty="0">
              <a:latin typeface="Arial" charset="0"/>
              <a:cs typeface="Arial" charset="0"/>
            </a:endParaRPr>
          </a:p>
          <a:p>
            <a:r>
              <a:rPr lang="cy-GB" sz="2400" dirty="0">
                <a:latin typeface="Arial" charset="0"/>
              </a:rPr>
              <a:t>Er i gyfradd ailgylchu ‘gwastraff o gartrefi’ y DU gyrraedd 44.9 y cant yn 2014, gan godi o 44.1 y cant yn 2013, o gymharu â 40.4 y cant yn 2010/11, mae sbwriel a anfonir i safleoedd tirlenwi yn parhau i fod yn broblem – </a:t>
            </a:r>
            <a:r>
              <a:rPr lang="cy-GB" sz="1600" dirty="0">
                <a:latin typeface="Arial" charset="0"/>
              </a:rPr>
              <a:t>GOV.UK</a:t>
            </a:r>
            <a:r>
              <a:rPr lang="cy-GB" dirty="0"/>
              <a:t> </a:t>
            </a:r>
          </a:p>
          <a:p>
            <a:pPr eaLnBrk="1" hangingPunct="1">
              <a:buFont typeface="Arial" charset="0"/>
              <a:buNone/>
            </a:pPr>
            <a:endParaRPr lang="cy-GB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2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99592" y="582613"/>
            <a:ext cx="7732713" cy="830262"/>
          </a:xfrm>
          <a:noFill/>
        </p:spPr>
        <p:txBody>
          <a:bodyPr/>
          <a:lstStyle/>
          <a:p>
            <a:pPr eaLnBrk="1" hangingPunct="1"/>
            <a:r>
              <a:rPr lang="cy-GB" dirty="0">
                <a:latin typeface="Arial" charset="0"/>
              </a:rPr>
              <a:t>Y Broblem â thirlenwi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98776" y="1412875"/>
            <a:ext cx="7488882" cy="4249737"/>
          </a:xfrm>
          <a:noFill/>
        </p:spPr>
        <p:txBody>
          <a:bodyPr/>
          <a:lstStyle/>
          <a:p>
            <a:r>
              <a:rPr lang="cy-GB" sz="2300" dirty="0">
                <a:latin typeface="Arial" charset="0"/>
              </a:rPr>
              <a:t>Bob blwyddyn, mae’r bin cyfartalog yn cynnwys digon o ynni nas gwireddwyd ar gyfer 500 o fathau, 3,500 o gawodydd neu 5,000 awr o deledu.</a:t>
            </a:r>
          </a:p>
          <a:p>
            <a:r>
              <a:rPr lang="cy-GB" sz="2300" dirty="0">
                <a:latin typeface="Arial" charset="0"/>
              </a:rPr>
              <a:t>Ar gyfartaledd, mae pob person yn y DU yn taflu sbwriel sy’n cyfateb i’w pwysau eu hunain i ffwrdd bob 7 wythnos</a:t>
            </a:r>
          </a:p>
          <a:p>
            <a:r>
              <a:rPr lang="cy-GB" sz="2300" dirty="0">
                <a:latin typeface="Arial" charset="0"/>
              </a:rPr>
              <a:t>Bob 8 mis, mae’r DU yn cynhyrchu digon o wastraff i lenwi Llyn Windermere (sef y llyn mwyaf yn Lloegr)</a:t>
            </a:r>
          </a:p>
          <a:p>
            <a:r>
              <a:rPr lang="cy-GB" sz="2300" dirty="0">
                <a:latin typeface="Arial" charset="0"/>
              </a:rPr>
              <a:t>Mewn llai na 2 awr, mae’r DU yn cynhyrchu digon o wastraff i lenwi Neuadd Albert.</a:t>
            </a:r>
          </a:p>
          <a:p>
            <a:pPr marL="0" indent="0">
              <a:buNone/>
            </a:pPr>
            <a:endParaRPr lang="cy-GB" sz="1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cy-GB" sz="1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cy-GB" sz="1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cy-GB" sz="1400" dirty="0">
                <a:latin typeface="Arial" charset="0"/>
              </a:rPr>
              <a:t>rutland.gov.uk</a:t>
            </a:r>
            <a:endParaRPr lang="cy-GB" sz="1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1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27782" y="557808"/>
            <a:ext cx="7344618" cy="1143000"/>
          </a:xfrm>
          <a:noFill/>
        </p:spPr>
        <p:txBody>
          <a:bodyPr/>
          <a:lstStyle/>
          <a:p>
            <a:r>
              <a:rPr lang="cy-GB" dirty="0">
                <a:latin typeface="Arial" charset="0"/>
              </a:rPr>
              <a:t>Mae tanau sbwriel a thipio anghyfreithlon yn cost £22</a:t>
            </a:r>
            <a:r>
              <a:rPr lang="cy-GB" dirty="0"/>
              <a:t> </a:t>
            </a:r>
            <a:r>
              <a:rPr lang="cy-GB" dirty="0">
                <a:latin typeface="Arial" charset="0"/>
              </a:rPr>
              <a:t>miliwn i’w trin</a:t>
            </a:r>
            <a:br>
              <a:rPr dirty="0"/>
            </a:br>
            <a:endParaRPr lang="cy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27584" y="1556791"/>
            <a:ext cx="7920111" cy="4751934"/>
          </a:xfrm>
          <a:noFill/>
        </p:spPr>
        <p:txBody>
          <a:bodyPr/>
          <a:lstStyle/>
          <a:p>
            <a:r>
              <a:rPr lang="cy-GB" sz="2350" dirty="0">
                <a:latin typeface="Arial" charset="0"/>
              </a:rPr>
              <a:t>Mae tanau sbwriel yn costio miliynau o bunnoedd bob blwyddyn i drethdalwyr, yn ôl Gwasanaeth Tân yr Alban.</a:t>
            </a:r>
          </a:p>
          <a:p>
            <a:r>
              <a:rPr lang="cy-GB" sz="2350" dirty="0">
                <a:latin typeface="Arial" charset="0"/>
              </a:rPr>
              <a:t>Cafodd y rhan fwyaf o danau yn ymwneud â sbwriel a thipio anghyfreithlon y llynedd eu cynnau’n fwriadol.</a:t>
            </a:r>
          </a:p>
          <a:p>
            <a:r>
              <a:rPr lang="cy-GB" sz="2350" dirty="0">
                <a:latin typeface="Arial" charset="0"/>
              </a:rPr>
              <a:t>Roedd y gost o drin y tanau hyn tua £2,000 yr un.</a:t>
            </a:r>
          </a:p>
          <a:p>
            <a:r>
              <a:rPr lang="cy-GB" sz="2350" dirty="0">
                <a:latin typeface="Arial" charset="0"/>
              </a:rPr>
              <a:t>Yn 2014/15, bu 900,000 o achosion o dipio anghyfreithlon a gwariodd awdurdodau lleol bron i £50 miliwn ar glirio sbwriel anghyfreithlon.</a:t>
            </a:r>
          </a:p>
          <a:p>
            <a:r>
              <a:rPr lang="cy-GB" sz="2350" dirty="0">
                <a:latin typeface="Arial" charset="0"/>
              </a:rPr>
              <a:t>Roedd hyn yn gynnydd ar y 852,000 o achosion o dipio anghyfreithlon a’r £45.2 miliwn a wariwyd yn 2013/14.</a:t>
            </a:r>
            <a:endParaRPr lang="cy-GB" sz="2350" dirty="0">
              <a:latin typeface="Arial" charset="0"/>
              <a:cs typeface="Arial" charset="0"/>
            </a:endParaRPr>
          </a:p>
          <a:p>
            <a:pPr>
              <a:buNone/>
            </a:pPr>
            <a:endParaRPr lang="cy-GB" sz="1200" dirty="0">
              <a:latin typeface="Arial" charset="0"/>
              <a:cs typeface="Arial" charset="0"/>
            </a:endParaRPr>
          </a:p>
          <a:p>
            <a:pPr>
              <a:buNone/>
            </a:pPr>
            <a:endParaRPr lang="cy-GB" sz="1200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cy-GB" sz="1200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cy-GB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6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881774" y="548680"/>
            <a:ext cx="7290676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cy-GB" dirty="0"/>
              <a:t>Os bydd miliwn o gartrefi’n cynhyrchu cilometr sgwâr o sbwriel mewn wythnos rhyngddynt, bydd holl gartefi Prydain yn cynhyrchu tua 26 Km²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81774" y="5300663"/>
            <a:ext cx="7074602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cy-GB" sz="1800" dirty="0"/>
              <a:t>Dyma beth sy’n mynd i safleoedd tirlenwi bob wythnos – ym mhle fyddech chi’n ei roi?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428" y="1988840"/>
            <a:ext cx="6109293" cy="260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1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79"/>
          <a:stretch/>
        </p:blipFill>
        <p:spPr bwMode="auto">
          <a:xfrm>
            <a:off x="971228" y="1988840"/>
            <a:ext cx="6625108" cy="274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899592" y="580926"/>
            <a:ext cx="7272858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cy-GB" sz="2400" dirty="0"/>
              <a:t>Dyma sut y gallai gwerth blwyddyn o sbwriel o gartrefi Prydain edrych. </a:t>
            </a:r>
          </a:p>
        </p:txBody>
      </p:sp>
    </p:spTree>
    <p:extLst>
      <p:ext uri="{BB962C8B-B14F-4D97-AF65-F5344CB8AC3E}">
        <p14:creationId xmlns:p14="http://schemas.microsoft.com/office/powerpoint/2010/main" val="1146094511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Powerpoint template">
  <a:themeElements>
    <a:clrScheme name="Custom 2">
      <a:dk1>
        <a:srgbClr val="2F502A"/>
      </a:dk1>
      <a:lt1>
        <a:srgbClr val="777777"/>
      </a:lt1>
      <a:dk2>
        <a:srgbClr val="FFFFFF"/>
      </a:dk2>
      <a:lt2>
        <a:srgbClr val="808080"/>
      </a:lt2>
      <a:accent1>
        <a:srgbClr val="C0C0C0"/>
      </a:accent1>
      <a:accent2>
        <a:srgbClr val="0066FF"/>
      </a:accent2>
      <a:accent3>
        <a:srgbClr val="BDBDBD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orporate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rporate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_template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Powerpoint template</Template>
  <TotalTime>453</TotalTime>
  <Words>402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Corporate Powerpoint template</vt:lpstr>
      <vt:lpstr>Ôl Troed Sbwriel</vt:lpstr>
      <vt:lpstr>Y DU yw ‘bin sbwriel tirlenwi Ewrop’</vt:lpstr>
      <vt:lpstr>Y Broblem â thirlenwi</vt:lpstr>
      <vt:lpstr>Mae tanau sbwriel a thipio anghyfreithlon yn cost £22 miliwn i’w trin </vt:lpstr>
      <vt:lpstr>PowerPoint Presentation</vt:lpstr>
      <vt:lpstr>PowerPoint Presentation</vt:lpstr>
    </vt:vector>
  </TitlesOfParts>
  <Company>Ordnance Survey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Corporate Design and Publishing – GT</dc:creator>
  <cp:keywords>D02770, Corporate PowerPoint template, POT, PPT</cp:keywords>
  <dc:description>PowerPoint template archived by Corporate Design and Publishing (d02770)</dc:description>
  <cp:lastModifiedBy>User</cp:lastModifiedBy>
  <cp:revision>42</cp:revision>
  <cp:lastPrinted>2016-08-02T14:44:06Z</cp:lastPrinted>
  <dcterms:created xsi:type="dcterms:W3CDTF">2013-08-21T10:00:07Z</dcterms:created>
  <dcterms:modified xsi:type="dcterms:W3CDTF">2017-09-22T16:01:36Z</dcterms:modified>
</cp:coreProperties>
</file>