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742113" cy="987266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378" y="96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314" y="4689515"/>
            <a:ext cx="494548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cy-GB" sz="2800" kern="0" dirty="0">
                <a:solidFill>
                  <a:srgbClr val="336666"/>
                </a:solidFill>
              </a:rPr>
              <a:t>Adnoddau Daearyddiaeth Digimap for Schools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EBFF-8C18-46B3-90E5-444FBD9857B8}" type="datetimeFigureOut">
              <a:rPr lang="en-GB"/>
              <a:pPr>
                <a:defRPr/>
              </a:pPr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DABC-C404-4AD8-8B7B-98A08B541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8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CC6C-D904-4499-9CC3-CE2B12797D9F}" type="datetimeFigureOut">
              <a:rPr lang="en-GB"/>
              <a:pPr>
                <a:defRPr/>
              </a:pPr>
              <a:t>27/09/2017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BDB1-891C-457D-A970-CDCAACDBD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y-GB" dirty="0"/>
              <a:t>Taith Teifi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cy-GB" sz="800" dirty="0"/>
              <a:t>© EDINA ym Mhrifysgol Caeredin 2016</a:t>
            </a:r>
          </a:p>
          <a:p>
            <a:r>
              <a:rPr lang="cy-GB" sz="800" dirty="0"/>
              <a:t>Trwyddedir y gwaith hwn yn unol â Thrwydded Anfasnachol – Priodoliad Creadigol Cyffredin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C:\Users\POwens.PRIMARYDOMAIN\Pictures\images Digimap\Teifi\small\map_llyn_teif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5997" y="4509120"/>
            <a:ext cx="3564396" cy="198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910976" y="3513782"/>
            <a:ext cx="7837488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sz="1800" dirty="0"/>
              <a:t>Mae Afon Teifi a’i hisafonydd yn Safleoedd Penodedig o Ddiddordeb Gwyddonol Arbennig (SoDdGA) a hefyd yn Ardal Tirwedd Arbennig. Mae’r afon yn llifo trwy rai o’r tirweddau harddaf yng nghanolbarth gorllewin Cymru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8904"/>
            <a:ext cx="5976664" cy="321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437112"/>
            <a:ext cx="355427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4636"/>
            <a:ext cx="42481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248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72000" y="333375"/>
            <a:ext cx="35274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Tarddiad Afon Teifi</a:t>
            </a:r>
            <a:endParaRPr lang="cy-GB" sz="3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4973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052513"/>
            <a:ext cx="42497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y-GB" sz="2000" dirty="0">
                <a:latin typeface="+mj-lt"/>
              </a:rPr>
              <a:t>Mae’r </a:t>
            </a:r>
            <a:r>
              <a:rPr lang="cy-GB" sz="2000" b="1" dirty="0">
                <a:latin typeface="+mj-lt"/>
              </a:rPr>
              <a:t>Teifi</a:t>
            </a:r>
            <a:r>
              <a:rPr lang="cy-GB" sz="2000" dirty="0">
                <a:latin typeface="+mj-lt"/>
              </a:rPr>
              <a:t> yn dechrau ei thaith i’r môr fel nant fechan o </a:t>
            </a:r>
            <a:r>
              <a:rPr lang="cy-GB" sz="2000" b="1" dirty="0">
                <a:latin typeface="+mj-lt"/>
              </a:rPr>
              <a:t>Lyn</a:t>
            </a:r>
            <a:r>
              <a:rPr lang="cy-GB" dirty="0"/>
              <a:t> </a:t>
            </a:r>
            <a:r>
              <a:rPr lang="cy-GB" sz="2000" b="1" dirty="0">
                <a:latin typeface="+mj-lt"/>
              </a:rPr>
              <a:t>Teifi</a:t>
            </a:r>
            <a:r>
              <a:rPr lang="cy-GB" sz="2000" dirty="0">
                <a:latin typeface="+mj-lt"/>
              </a:rPr>
              <a:t>, un o gasgliad o lynnoedd yn uchel ym mynyddoedd y </a:t>
            </a:r>
            <a:r>
              <a:rPr lang="cy-GB" sz="2000" b="1" dirty="0">
                <a:latin typeface="+mj-lt"/>
              </a:rPr>
              <a:t>Cambrian</a:t>
            </a:r>
            <a:r>
              <a:rPr lang="cy-GB" sz="2000" dirty="0">
                <a:latin typeface="+mj-lt"/>
              </a:rPr>
              <a:t>, canolbarth </a:t>
            </a:r>
            <a:r>
              <a:rPr lang="cy-GB" sz="2000" b="1" dirty="0">
                <a:latin typeface="+mj-lt"/>
              </a:rPr>
              <a:t>Wales</a:t>
            </a:r>
            <a:r>
              <a:rPr lang="cy-GB" sz="2000" dirty="0">
                <a:latin typeface="+mj-lt"/>
              </a:rPr>
              <a:t>. </a:t>
            </a:r>
          </a:p>
          <a:p>
            <a:pPr algn="l">
              <a:defRPr/>
            </a:pPr>
            <a:endParaRPr lang="cy-GB" sz="2000" dirty="0">
              <a:latin typeface="+mj-lt"/>
            </a:endParaRPr>
          </a:p>
          <a:p>
            <a:pPr algn="l">
              <a:defRPr/>
            </a:pPr>
            <a:r>
              <a:rPr lang="cy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Hoffech chi fynd i ddringo yma?</a:t>
            </a:r>
          </a:p>
        </p:txBody>
      </p:sp>
    </p:spTree>
    <p:extLst>
      <p:ext uri="{BB962C8B-B14F-4D97-AF65-F5344CB8AC3E}">
        <p14:creationId xmlns:p14="http://schemas.microsoft.com/office/powerpoint/2010/main" val="173803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23849" y="3008672"/>
            <a:ext cx="3743325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sz="2000" dirty="0"/>
              <a:t>Mae’r dŵr gwyllt yn </a:t>
            </a:r>
            <a:r>
              <a:rPr lang="cy-GB" sz="2000" b="1" dirty="0"/>
              <a:t>Llandysul</a:t>
            </a:r>
            <a:r>
              <a:rPr lang="cy-GB" sz="2000" dirty="0"/>
              <a:t> yn boblogaidd gyda canŵ-wyr a chaiacwyr.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175" y="1052513"/>
            <a:ext cx="4681538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y-GB" sz="2000" dirty="0">
                <a:latin typeface="+mj-lt"/>
              </a:rPr>
              <a:t>Mae’r </a:t>
            </a:r>
            <a:r>
              <a:rPr lang="cy-GB" sz="2000" b="1" dirty="0">
                <a:latin typeface="+mj-lt"/>
              </a:rPr>
              <a:t>Teifi</a:t>
            </a:r>
            <a:r>
              <a:rPr lang="cy-GB" dirty="0"/>
              <a:t> </a:t>
            </a:r>
            <a:r>
              <a:rPr lang="cy-GB" sz="2000" dirty="0">
                <a:latin typeface="+mj-lt"/>
              </a:rPr>
              <a:t>yn mynd mewn i dref fechan </a:t>
            </a:r>
            <a:r>
              <a:rPr lang="cy-GB" sz="2000" b="1" dirty="0">
                <a:latin typeface="+mj-lt"/>
              </a:rPr>
              <a:t>Llandysul</a:t>
            </a:r>
            <a:r>
              <a:rPr lang="cy-GB" sz="2000" dirty="0">
                <a:latin typeface="+mj-lt"/>
              </a:rPr>
              <a:t> yn llydan ac yn gadael dan bont y dref fel dŵr gwyllt dros greigwely. </a:t>
            </a:r>
          </a:p>
          <a:p>
            <a:pPr algn="l">
              <a:defRPr/>
            </a:pPr>
            <a:endParaRPr lang="cy-GB" sz="2000" dirty="0">
              <a:latin typeface="+mj-lt"/>
            </a:endParaRPr>
          </a:p>
          <a:p>
            <a:pPr algn="l">
              <a:defRPr/>
            </a:pPr>
            <a:r>
              <a:rPr lang="cy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Fyddech chi’n mynd yn y dŵr gwyllt mewn caiac?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067944" y="476250"/>
            <a:ext cx="24479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Llandysul</a:t>
            </a:r>
            <a:endParaRPr lang="cy-GB" sz="3200" dirty="0"/>
          </a:p>
        </p:txBody>
      </p:sp>
      <p:pic>
        <p:nvPicPr>
          <p:cNvPr id="5125" name="Picture 5" descr="C:\Users\POwens.PRIMARYDOMAIN\Pictures\images Digimap\Teifi\small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4734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POwens.PRIMARYDOMAIN\Pictures\images Digimap\Teifi\small\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5290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POwens.PRIMARYDOMAIN\Pictures\images Digimap\Teifi\small\Pictur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44148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9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POwens.PRIMARYDOMAIN\Pictures\images Digimap\Teifi\small\august 2011 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4479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803775" y="399975"/>
            <a:ext cx="338455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 </a:t>
            </a:r>
            <a:r>
              <a:rPr lang="cy-GB" altLang="en-US" kern="0" dirty="0">
                <a:solidFill>
                  <a:srgbClr val="669999"/>
                </a:solidFill>
                <a:latin typeface="Arial"/>
              </a:rPr>
              <a:t>Castell Newydd Emlyn</a:t>
            </a:r>
            <a:endParaRPr lang="cy-GB" dirty="0"/>
          </a:p>
        </p:txBody>
      </p:sp>
      <p:pic>
        <p:nvPicPr>
          <p:cNvPr id="6148" name="Picture 2" descr="C:\Users\POwens.PRIMARYDOMAIN\Pictures\images Digimap\Teifi\small\august 2011 073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696"/>
            <a:ext cx="43926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POwens.PRIMARYDOMAIN\Pictures\images Digimap\Teifi\small\august 2011 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8401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931221" y="3335163"/>
            <a:ext cx="4105275" cy="37856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sz="2000" dirty="0"/>
              <a:t>Mae adfeilion castell ar frig bryn yn edrych dros y Teifi lydan yn nhref farchnad fechan </a:t>
            </a:r>
            <a:r>
              <a:rPr lang="cy-GB" sz="2000" b="1" dirty="0"/>
              <a:t>Castell Newydd Emlyn. </a:t>
            </a:r>
          </a:p>
          <a:p>
            <a:pPr algn="l" eaLnBrk="1" hangingPunct="1"/>
            <a:endParaRPr lang="cy-GB" sz="2000" b="1" dirty="0"/>
          </a:p>
          <a:p>
            <a:pPr algn="l" eaLnBrk="1" hangingPunct="1"/>
            <a:r>
              <a:rPr lang="cy-GB" sz="2000" dirty="0"/>
              <a:t>Mae chwedl leol yn dweud bod draig, amser maith yn ôl, wedi glanio ar y castell ac wedi cael ei ladd gan filwr. Trodd ei waed yr afon yn ddu a lladdodd yr holl bysgod.</a:t>
            </a:r>
            <a:endParaRPr lang="cy-GB" sz="2000" b="1" dirty="0"/>
          </a:p>
          <a:p>
            <a:pPr eaLnBrk="1" hangingPunct="1"/>
            <a:endParaRPr lang="cy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40322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y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Ydych chi’n gwybod am unrhyw chwedlau?</a:t>
            </a:r>
          </a:p>
        </p:txBody>
      </p:sp>
    </p:spTree>
    <p:extLst>
      <p:ext uri="{BB962C8B-B14F-4D97-AF65-F5344CB8AC3E}">
        <p14:creationId xmlns:p14="http://schemas.microsoft.com/office/powerpoint/2010/main" val="174126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788024" y="260350"/>
            <a:ext cx="3744788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Cenarth</a:t>
            </a:r>
          </a:p>
          <a:p>
            <a:pPr eaLnBrk="1" hangingPunct="1"/>
            <a:endParaRPr lang="cy-GB" sz="3200" dirty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788024" y="981075"/>
            <a:ext cx="3744912" cy="16312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sz="2000" dirty="0"/>
              <a:t>Mae rhaeadrau </a:t>
            </a:r>
            <a:r>
              <a:rPr lang="cy-GB" sz="2000" b="1" dirty="0"/>
              <a:t>Cenarth</a:t>
            </a:r>
            <a:r>
              <a:rPr lang="cy-GB" sz="2000" dirty="0"/>
              <a:t> yn lle hardd adnabyddus sy’n enwog am bysgota brithyll ac eog. Mae’r </a:t>
            </a:r>
            <a:r>
              <a:rPr lang="cy-GB" sz="2000" b="1" dirty="0"/>
              <a:t>Ganolfan Cwraglau Genedlaethol</a:t>
            </a:r>
            <a:r>
              <a:rPr lang="cy-GB" sz="2000" dirty="0"/>
              <a:t> yma hefyd.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247610" cy="318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POwens.PRIMARYDOMAIN\Pictures\images Digimap\Teifi\small\august 2011 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539378" y="3284538"/>
            <a:ext cx="338455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sz="1600" dirty="0"/>
              <a:t>Mae cwraglau yn gychod ysgafn y gallwch eu cario ar eich cefn. Roedden nhw’n arfer cael eu gwneud allan o bren a chroen anifail ond bellach maent wedi eu gwneud allan o gynfas fel arfer</a:t>
            </a:r>
            <a:endParaRPr lang="cy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750" y="5529426"/>
            <a:ext cx="3168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y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 mor anodd ydych chi’n credu y mae hi i rwyfo cwragl?</a:t>
            </a:r>
          </a:p>
        </p:txBody>
      </p:sp>
    </p:spTree>
    <p:extLst>
      <p:ext uri="{BB962C8B-B14F-4D97-AF65-F5344CB8AC3E}">
        <p14:creationId xmlns:p14="http://schemas.microsoft.com/office/powerpoint/2010/main" val="7548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POwens.PRIMARYDOMAIN\Pictures\images Digimap\Teifi\small\Pictur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7" y="3763354"/>
            <a:ext cx="3385071" cy="25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76250"/>
            <a:ext cx="56886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y-GB" sz="2000" dirty="0">
                <a:latin typeface="+mj-lt"/>
              </a:rPr>
              <a:t>Mae Canolfan Bywyd Gwyllt Cymru rhwng</a:t>
            </a:r>
          </a:p>
          <a:p>
            <a:pPr algn="l">
              <a:defRPr/>
            </a:pPr>
            <a:r>
              <a:rPr lang="cy-GB" sz="2000" b="1" dirty="0">
                <a:latin typeface="+mj-lt"/>
              </a:rPr>
              <a:t>Gwarchodfa Corstir Teifi</a:t>
            </a:r>
            <a:r>
              <a:rPr lang="cy-GB" sz="2000" dirty="0">
                <a:latin typeface="+mj-lt"/>
              </a:rPr>
              <a:t>, rhwng </a:t>
            </a:r>
            <a:r>
              <a:rPr lang="cy-GB" sz="2000" b="1" dirty="0">
                <a:latin typeface="+mj-lt"/>
              </a:rPr>
              <a:t>Aberteifi a Chilgerran</a:t>
            </a:r>
            <a:r>
              <a:rPr lang="cy-GB" sz="2000" dirty="0">
                <a:latin typeface="+mj-lt"/>
              </a:rPr>
              <a:t>.</a:t>
            </a:r>
          </a:p>
          <a:p>
            <a:pPr algn="l">
              <a:defRPr/>
            </a:pPr>
            <a:endParaRPr lang="cy-GB" sz="2000" dirty="0">
              <a:latin typeface="+mj-lt"/>
            </a:endParaRPr>
          </a:p>
          <a:p>
            <a:pPr algn="l">
              <a:defRPr/>
            </a:pPr>
            <a:r>
              <a:rPr lang="cy-GB" sz="2000" dirty="0">
                <a:latin typeface="+mj-lt"/>
              </a:rPr>
              <a:t>Mae dyfroedd tawelach y </a:t>
            </a:r>
            <a:r>
              <a:rPr lang="cy-GB" sz="2000" b="1" dirty="0">
                <a:latin typeface="+mj-lt"/>
              </a:rPr>
              <a:t>Teifi</a:t>
            </a:r>
            <a:r>
              <a:rPr lang="cy-GB" sz="2000" dirty="0">
                <a:latin typeface="+mj-lt"/>
              </a:rPr>
              <a:t> yn cynnig canwio mwy hamddenol. Mae llwybrau cerdded hardd a mannau gwylio adar yn denu llawer o dwristiaid.</a:t>
            </a:r>
          </a:p>
          <a:p>
            <a:pPr algn="l">
              <a:defRPr/>
            </a:pPr>
            <a:endParaRPr lang="cy-GB" sz="2000" dirty="0">
              <a:latin typeface="+mj-lt"/>
            </a:endParaRPr>
          </a:p>
          <a:p>
            <a:pPr algn="l">
              <a:defRPr/>
            </a:pPr>
            <a:r>
              <a:rPr lang="cy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Fyddai’n well gennych chi wylio adar neu ganwio?</a:t>
            </a:r>
          </a:p>
        </p:txBody>
      </p:sp>
      <p:pic>
        <p:nvPicPr>
          <p:cNvPr id="8196" name="Picture 4" descr="C:\Users\POwens.PRIMARYDOMAIN\Pictures\images Digimap\Teifi\small\Pictu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5372"/>
            <a:ext cx="3785047" cy="28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POwens.PRIMARYDOMAIN\Pictures\images Digimap\Teifi\small\Pictur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0" y="260350"/>
            <a:ext cx="26749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POwens.PRIMARYDOMAIN\Pictures\images Digimap\Teifi\small\Pic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3" y="1844824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8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:\Users\POwens.PRIMARYDOMAIN\Pictures\images Digimap\Teifi\small\Pictur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57563"/>
            <a:ext cx="4111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C:\Users\POwens.PRIMARYDOMAIN\Pictures\images Digimap\Teifi\small\Picture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40132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:\Users\POwens.PRIMARYDOMAIN\Pictures\images Digimap\Teifi\small\Pictur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9862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321" y="981075"/>
            <a:ext cx="410368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y-GB" sz="2000" dirty="0">
                <a:latin typeface="+mj-lt"/>
              </a:rPr>
              <a:t>Mae taith y Teifi bron ar ben yn Aberteifi, tref fywiog sy’n gorwedd rhwng y môr a dechrau dyffryn Teifi. </a:t>
            </a:r>
          </a:p>
          <a:p>
            <a:pPr algn="l">
              <a:defRPr/>
            </a:pPr>
            <a:endParaRPr lang="cy-GB" sz="2000" dirty="0">
              <a:latin typeface="+mj-lt"/>
            </a:endParaRPr>
          </a:p>
          <a:p>
            <a:pPr algn="l">
              <a:defRPr/>
            </a:pPr>
            <a:r>
              <a:rPr lang="cy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Pam fod draig yn yr afon?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39874" y="260350"/>
            <a:ext cx="381610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Aberteifi</a:t>
            </a:r>
            <a:endParaRPr lang="cy-GB" sz="3600" dirty="0"/>
          </a:p>
        </p:txBody>
      </p:sp>
      <p:pic>
        <p:nvPicPr>
          <p:cNvPr id="9223" name="Picture 8" descr="C:\Users\POwens.PRIMARYDOMAIN\Pictures\images Digimap\Teifi\small\Picture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23891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5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POwens.PRIMARYDOMAIN\Pictures\images Digimap\Teifi\small\Pictur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838"/>
            <a:ext cx="5106467" cy="38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79512" y="1556792"/>
            <a:ext cx="3024188" cy="206210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sz="1600" dirty="0"/>
              <a:t>Rydym wedi cyrraedd y môr!</a:t>
            </a:r>
          </a:p>
          <a:p>
            <a:pPr algn="l" eaLnBrk="1" hangingPunct="1"/>
            <a:endParaRPr lang="cy-GB" sz="1600" dirty="0"/>
          </a:p>
          <a:p>
            <a:pPr algn="l" eaLnBrk="1" hangingPunct="1"/>
            <a:r>
              <a:rPr lang="cy-GB" sz="1600" dirty="0"/>
              <a:t>Mae’r rhan fwyaf o dywod a mwd ar foryd y Teifi wedi ei orchuddio â’r llanw uchel. Pan fydd y llanw yn mynd allan edrychwch faint o dywod sydd yma!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39750" y="333375"/>
            <a:ext cx="295275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Aber yr afon Teifi</a:t>
            </a:r>
            <a:r>
              <a:rPr lang="cy-GB" dirty="0"/>
              <a:t> </a:t>
            </a:r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: Traeth Poppit</a:t>
            </a:r>
            <a:endParaRPr lang="cy-GB" sz="3600" dirty="0"/>
          </a:p>
        </p:txBody>
      </p:sp>
      <p:pic>
        <p:nvPicPr>
          <p:cNvPr id="10245" name="Picture 4" descr="C:\Users\POwens.PRIMARYDOMAIN\Pictures\images Digimap\Teifi\small\Picture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914"/>
            <a:ext cx="5093767" cy="34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77" y="4149080"/>
            <a:ext cx="28082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cy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Beth oedd eich hoff ran o daith yr afon? 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539825" y="5445125"/>
            <a:ext cx="3240087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y-GB" sz="2000" i="1" dirty="0"/>
              <a:t>Gyda llaw – gwnaed y ddraig fel rhan o ddathliadau Gŵyl yr Afon.</a:t>
            </a:r>
          </a:p>
        </p:txBody>
      </p:sp>
    </p:spTree>
    <p:extLst>
      <p:ext uri="{BB962C8B-B14F-4D97-AF65-F5344CB8AC3E}">
        <p14:creationId xmlns:p14="http://schemas.microsoft.com/office/powerpoint/2010/main" val="1533262071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0</TotalTime>
  <Words>433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Corporate Powerpoint template</vt:lpstr>
      <vt:lpstr>Taith Teifi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2017-09-27T12:44:59Z</dcterms:created>
  <dcterms:modified xsi:type="dcterms:W3CDTF">2017-09-27T12:45:01Z</dcterms:modified>
</cp:coreProperties>
</file>