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3" r:id="rId3"/>
    <p:sldId id="261" r:id="rId4"/>
    <p:sldId id="257" r:id="rId5"/>
    <p:sldId id="264" r:id="rId6"/>
    <p:sldId id="260" r:id="rId7"/>
    <p:sldId id="265" r:id="rId8"/>
    <p:sldId id="259" r:id="rId9"/>
    <p:sldId id="266" r:id="rId10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50" y="351215"/>
            <a:ext cx="7200900" cy="110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971550" y="1412875"/>
            <a:ext cx="72009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smtClean="0">
                <a:solidFill>
                  <a:srgbClr val="336666"/>
                </a:solidFill>
              </a:rPr>
              <a:t>Digimap for Schools Geography Resources</a:t>
            </a:r>
            <a:endParaRPr lang="en-GB" altLang="en-US" sz="2800" smtClean="0">
              <a:solidFill>
                <a:srgbClr val="336666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488" y="6100973"/>
            <a:ext cx="1666875" cy="4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mharrington\Documents\Maggie\D10877\Edina Log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999163"/>
            <a:ext cx="10144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979488" y="5495925"/>
            <a:ext cx="7200900" cy="503238"/>
          </a:xfrm>
        </p:spPr>
        <p:txBody>
          <a:bodyPr/>
          <a:lstStyle>
            <a:lvl1pPr algn="l" eaLnBrk="1" hangingPunct="1">
              <a:defRPr sz="800">
                <a:solidFill>
                  <a:srgbClr val="33666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9890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D2377-A99E-4583-B6D0-1174DA7237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230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241FC-1287-4126-B377-634A9DDB4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43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134B8-437A-4CBD-9946-EC682FDF2F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70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0" r:id="rId4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altLang="en-US" sz="3200" smtClean="0">
          <a:solidFill>
            <a:srgbClr val="3366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5"/>
          <p:cNvSpPr>
            <a:spLocks noGrp="1"/>
          </p:cNvSpPr>
          <p:nvPr>
            <p:ph type="subTitle" idx="1"/>
          </p:nvPr>
        </p:nvSpPr>
        <p:spPr>
          <a:xfrm>
            <a:off x="1514475" y="4149725"/>
            <a:ext cx="6115050" cy="863600"/>
          </a:xfrm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8"/>
            <a:ext cx="7200900" cy="115252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Channel Form and Change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1881188" y="5457825"/>
            <a:ext cx="6804025" cy="3016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© EDINA at University of Edinburgh 2013</a:t>
            </a:r>
          </a:p>
          <a:p>
            <a:pPr>
              <a:defRPr/>
            </a:pPr>
            <a:r>
              <a:rPr lang="en-GB" dirty="0" smtClean="0"/>
              <a:t>This work is licensed under a Creative Commons Attribution </a:t>
            </a:r>
            <a:r>
              <a:rPr lang="en-GB" smtClean="0"/>
              <a:t>– Non-Commercial Licence</a:t>
            </a:r>
            <a:endParaRPr lang="en-GB" dirty="0"/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14809" r="66550" b="69368"/>
          <a:stretch>
            <a:fillRect/>
          </a:stretch>
        </p:blipFill>
        <p:spPr bwMode="auto">
          <a:xfrm>
            <a:off x="971550" y="5445125"/>
            <a:ext cx="9096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GB" altLang="en-US" sz="3200">
                <a:solidFill>
                  <a:srgbClr val="336666"/>
                </a:solidFill>
              </a:rPr>
              <a:t>Channel</a:t>
            </a:r>
            <a:r>
              <a:rPr lang="en-GB" altLang="en-US" sz="4000" dirty="0" smtClean="0"/>
              <a:t> </a:t>
            </a:r>
            <a:r>
              <a:rPr lang="en-GB" altLang="en-US" sz="3200">
                <a:solidFill>
                  <a:srgbClr val="336666"/>
                </a:solidFill>
              </a:rPr>
              <a:t>Forms</a:t>
            </a:r>
            <a:endParaRPr lang="en-US" altLang="en-US" sz="3200" dirty="0">
              <a:solidFill>
                <a:srgbClr val="336666"/>
              </a:solidFill>
            </a:endParaRPr>
          </a:p>
        </p:txBody>
      </p:sp>
      <p:pic>
        <p:nvPicPr>
          <p:cNvPr id="6147" name="Picture 3" descr="chan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052513"/>
            <a:ext cx="4286250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2204864"/>
            <a:ext cx="6142732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dirty="0"/>
              <a:t>“</a:t>
            </a:r>
            <a:r>
              <a:rPr lang="en-GB" altLang="en-US" dirty="0"/>
              <a:t>Straight” does not mean as if drawn along a ruler. Long straight sections are rare in nature.</a:t>
            </a:r>
            <a:r>
              <a:rPr lang="en-GB" altLang="en-US" sz="1400" dirty="0"/>
              <a:t> </a:t>
            </a:r>
          </a:p>
          <a:p>
            <a:pPr>
              <a:spcBef>
                <a:spcPct val="50000"/>
              </a:spcBef>
            </a:pPr>
            <a:r>
              <a:rPr lang="en-GB" altLang="en-US" dirty="0"/>
              <a:t>“Braids” can be washed away in floods but can be stabilised by vegetation to become permanent islands</a:t>
            </a:r>
            <a:r>
              <a:rPr lang="en-GB" altLang="en-US" dirty="0" smtClean="0"/>
              <a:t>.</a:t>
            </a:r>
          </a:p>
          <a:p>
            <a:pPr>
              <a:spcBef>
                <a:spcPct val="50000"/>
              </a:spcBef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solidFill>
                  <a:srgbClr val="336666"/>
                </a:solidFill>
              </a:rPr>
              <a:t>Sinuosity</a:t>
            </a:r>
            <a:endParaRPr lang="en-US" altLang="en-US" sz="3200">
              <a:solidFill>
                <a:srgbClr val="336666"/>
              </a:solidFill>
            </a:endParaRPr>
          </a:p>
        </p:txBody>
      </p:sp>
      <p:sp>
        <p:nvSpPr>
          <p:cNvPr id="7171" name="Line 11"/>
          <p:cNvSpPr>
            <a:spLocks noChangeShapeType="1"/>
          </p:cNvSpPr>
          <p:nvPr/>
        </p:nvSpPr>
        <p:spPr bwMode="auto">
          <a:xfrm>
            <a:off x="2555875" y="2997200"/>
            <a:ext cx="33131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682625" y="1412875"/>
            <a:ext cx="7777163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Few channels are actually straight.</a:t>
            </a:r>
          </a:p>
          <a:p>
            <a:r>
              <a:rPr lang="en-GB" altLang="en-US" sz="2400"/>
              <a:t>Sinuosity is a measure of how far away a channel is from straight.</a:t>
            </a:r>
            <a:endParaRPr lang="en-GB" altLang="en-US" sz="2400" i="1"/>
          </a:p>
          <a:p>
            <a:r>
              <a:rPr lang="en-GB" altLang="en-US" sz="2400" i="1"/>
              <a:t>		     channel length</a:t>
            </a:r>
          </a:p>
          <a:p>
            <a:r>
              <a:rPr lang="en-GB" altLang="en-US" sz="2400" i="1"/>
              <a:t>Sinuosity =      </a:t>
            </a:r>
          </a:p>
          <a:p>
            <a:r>
              <a:rPr lang="en-GB" altLang="en-US" sz="2400" i="1"/>
              <a:t>                      straight-line distance</a:t>
            </a:r>
          </a:p>
          <a:p>
            <a:endParaRPr lang="en-GB" altLang="en-US" sz="2400"/>
          </a:p>
          <a:p>
            <a:r>
              <a:rPr lang="en-GB" altLang="en-US" sz="2400"/>
              <a:t>“Meandering” requires the answer to be greater than 1.5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tages of meander 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981075"/>
            <a:ext cx="6913563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611188" y="5157788"/>
            <a:ext cx="792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006475" y="260350"/>
            <a:ext cx="7129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336666"/>
                </a:solidFill>
                <a:latin typeface="+mj-lt"/>
                <a:ea typeface="+mj-ea"/>
                <a:cs typeface="+mj-cs"/>
              </a:rPr>
              <a:t>Meander</a:t>
            </a:r>
            <a:r>
              <a:rPr lang="en-GB" altLang="en-US" sz="4400" dirty="0"/>
              <a:t> </a:t>
            </a:r>
            <a:r>
              <a:rPr lang="en-GB" altLang="en-US" dirty="0">
                <a:solidFill>
                  <a:srgbClr val="336666"/>
                </a:solidFill>
                <a:latin typeface="+mj-lt"/>
                <a:ea typeface="+mj-ea"/>
                <a:cs typeface="+mj-cs"/>
              </a:rPr>
              <a:t>Formation</a:t>
            </a:r>
            <a:endParaRPr lang="en-US" altLang="en-US" dirty="0">
              <a:solidFill>
                <a:srgbClr val="3366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04800" y="4365625"/>
            <a:ext cx="85328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/>
              <a:t>As </a:t>
            </a:r>
            <a:r>
              <a:rPr lang="en-GB" altLang="en-US" sz="2400" dirty="0" smtClean="0"/>
              <a:t>water </a:t>
            </a:r>
            <a:r>
              <a:rPr lang="en-GB" altLang="en-US" sz="2400" dirty="0"/>
              <a:t>moves through the channel, zones of deeper water, faster flow, and erosion form on one side.  A concave bank is produced, the specific shape varying according to material. </a:t>
            </a:r>
            <a:r>
              <a:rPr lang="en-GB" altLang="en-US" sz="2400" dirty="0" smtClean="0"/>
              <a:t>While </a:t>
            </a:r>
            <a:r>
              <a:rPr lang="en-GB" altLang="en-US" sz="2400" dirty="0"/>
              <a:t>erosion takes place on concave banks, deposition takes place on convex banks. </a:t>
            </a:r>
            <a:r>
              <a:rPr lang="en-GB" altLang="en-US" sz="2400" dirty="0" smtClean="0"/>
              <a:t>While </a:t>
            </a:r>
            <a:r>
              <a:rPr lang="en-GB" altLang="en-US" sz="2400" dirty="0"/>
              <a:t>width remains similar the channel moves sideways to become more sinuous.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642350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336666"/>
                </a:solidFill>
                <a:latin typeface="+mj-lt"/>
                <a:ea typeface="+mj-ea"/>
                <a:cs typeface="+mj-cs"/>
              </a:rPr>
              <a:t>Meandering</a:t>
            </a:r>
            <a:r>
              <a:rPr lang="en-GB" altLang="en-US" sz="2400" dirty="0"/>
              <a:t>:</a:t>
            </a:r>
          </a:p>
          <a:p>
            <a:pPr>
              <a:spcBef>
                <a:spcPct val="50000"/>
              </a:spcBef>
            </a:pPr>
            <a:r>
              <a:rPr lang="en-GB" altLang="en-US" sz="2400" dirty="0"/>
              <a:t>A common pattern.</a:t>
            </a:r>
          </a:p>
          <a:p>
            <a:pPr>
              <a:spcBef>
                <a:spcPct val="50000"/>
              </a:spcBef>
            </a:pPr>
            <a:r>
              <a:rPr lang="en-GB" altLang="en-US" sz="2400" dirty="0"/>
              <a:t>Found in streams of all sizes.</a:t>
            </a:r>
          </a:p>
          <a:p>
            <a:pPr>
              <a:spcBef>
                <a:spcPct val="50000"/>
              </a:spcBef>
            </a:pPr>
            <a:r>
              <a:rPr lang="en-GB" altLang="en-US" sz="2400" dirty="0"/>
              <a:t>Found at all heights.</a:t>
            </a:r>
          </a:p>
          <a:p>
            <a:pPr>
              <a:spcBef>
                <a:spcPct val="50000"/>
              </a:spcBef>
            </a:pPr>
            <a:r>
              <a:rPr lang="en-GB" altLang="en-US" sz="2400" dirty="0"/>
              <a:t>Can occur anywhere along the stream course.</a:t>
            </a:r>
          </a:p>
          <a:p>
            <a:pPr>
              <a:spcBef>
                <a:spcPct val="50000"/>
              </a:spcBef>
            </a:pPr>
            <a:r>
              <a:rPr lang="en-GB" altLang="en-US" sz="2400" dirty="0"/>
              <a:t>Is not related to any special conditions.</a:t>
            </a:r>
          </a:p>
          <a:p>
            <a:pPr>
              <a:spcBef>
                <a:spcPct val="50000"/>
              </a:spcBef>
            </a:pPr>
            <a:endParaRPr lang="en-GB" altLang="en-US" sz="2400" dirty="0"/>
          </a:p>
          <a:p>
            <a:pPr>
              <a:spcBef>
                <a:spcPct val="50000"/>
              </a:spcBef>
            </a:pPr>
            <a:r>
              <a:rPr lang="en-GB" altLang="en-US" sz="2400" i="1" dirty="0"/>
              <a:t>But-</a:t>
            </a:r>
          </a:p>
          <a:p>
            <a:pPr>
              <a:spcBef>
                <a:spcPct val="50000"/>
              </a:spcBef>
            </a:pPr>
            <a:r>
              <a:rPr lang="en-GB" altLang="en-US" sz="2400" dirty="0"/>
              <a:t>Very common on moderate gradients.</a:t>
            </a:r>
          </a:p>
          <a:p>
            <a:pPr>
              <a:spcBef>
                <a:spcPct val="50000"/>
              </a:spcBef>
            </a:pPr>
            <a:r>
              <a:rPr lang="en-GB" altLang="en-US" sz="2400" dirty="0"/>
              <a:t>More frequent where finer material is the dominant load.</a:t>
            </a:r>
          </a:p>
          <a:p>
            <a:pPr>
              <a:spcBef>
                <a:spcPct val="50000"/>
              </a:spcBef>
            </a:pPr>
            <a:endParaRPr lang="en-GB" altLang="en-US" sz="2400" dirty="0"/>
          </a:p>
          <a:p>
            <a:pPr>
              <a:spcBef>
                <a:spcPct val="50000"/>
              </a:spcBef>
            </a:pP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kern="1200" dirty="0">
                <a:solidFill>
                  <a:srgbClr val="336666"/>
                </a:solidFill>
              </a:rPr>
              <a:t>Erosion</a:t>
            </a:r>
            <a:r>
              <a:rPr lang="en-GB" altLang="en-US" dirty="0" smtClean="0"/>
              <a:t> </a:t>
            </a:r>
            <a:r>
              <a:rPr lang="en-GB" altLang="en-US" sz="3200" kern="1200" dirty="0">
                <a:solidFill>
                  <a:srgbClr val="336666"/>
                </a:solidFill>
              </a:rPr>
              <a:t>and</a:t>
            </a:r>
            <a:r>
              <a:rPr lang="en-GB" altLang="en-US" dirty="0" smtClean="0"/>
              <a:t> </a:t>
            </a:r>
            <a:r>
              <a:rPr lang="en-GB" altLang="en-US" sz="3200" kern="1200" dirty="0" smtClean="0">
                <a:solidFill>
                  <a:srgbClr val="336666"/>
                </a:solidFill>
              </a:rPr>
              <a:t>Deposition</a:t>
            </a:r>
            <a:endParaRPr lang="en-US" altLang="en-US" sz="3200" kern="1200" dirty="0">
              <a:solidFill>
                <a:srgbClr val="336666"/>
              </a:solidFill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792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971550" y="1341438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/>
              <a:t>.</a:t>
            </a:r>
            <a:endParaRPr lang="en-US" altLang="en-US" sz="1800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4067175" y="1628775"/>
            <a:ext cx="41036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/>
              <a:t>The greatest erosion takes place a little downstream of the head of a meander because water flow does not perfectly replicate meander shape.</a:t>
            </a:r>
            <a:endParaRPr lang="en-US" altLang="en-US" sz="2400"/>
          </a:p>
        </p:txBody>
      </p:sp>
      <p:pic>
        <p:nvPicPr>
          <p:cNvPr id="10246" name="Picture 9" descr="mean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 t="33829" r="31731" b="5937"/>
          <a:stretch>
            <a:fillRect/>
          </a:stretch>
        </p:blipFill>
        <p:spPr bwMode="auto">
          <a:xfrm>
            <a:off x="971550" y="1412875"/>
            <a:ext cx="287972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827088" y="4868863"/>
            <a:ext cx="72739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/>
              <a:t>As a result of this erosion pattern, meanders move </a:t>
            </a:r>
            <a:r>
              <a:rPr lang="en-GB" altLang="en-US" sz="2400" dirty="0" smtClean="0"/>
              <a:t>downstream(</a:t>
            </a:r>
            <a:r>
              <a:rPr lang="en-GB" altLang="en-US" sz="2400" i="1" dirty="0" smtClean="0"/>
              <a:t>migration).</a:t>
            </a:r>
            <a:endParaRPr lang="en-GB" altLang="en-US" sz="2400" i="1" dirty="0"/>
          </a:p>
          <a:p>
            <a:pPr>
              <a:spcBef>
                <a:spcPct val="50000"/>
              </a:spcBef>
            </a:pPr>
            <a:r>
              <a:rPr lang="en-GB" altLang="en-US" sz="2400" dirty="0"/>
              <a:t>Meanders can also change </a:t>
            </a:r>
            <a:r>
              <a:rPr lang="en-GB" altLang="en-US" sz="2400" dirty="0" smtClean="0"/>
              <a:t>shape (</a:t>
            </a:r>
            <a:r>
              <a:rPr lang="en-GB" altLang="en-US" sz="2400" i="1" dirty="0" smtClean="0"/>
              <a:t>mutation).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aerial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t="3529" r="5956" b="4706"/>
          <a:stretch>
            <a:fillRect/>
          </a:stretch>
        </p:blipFill>
        <p:spPr bwMode="auto">
          <a:xfrm>
            <a:off x="539750" y="836613"/>
            <a:ext cx="3744913" cy="299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572000" y="1125538"/>
            <a:ext cx="37449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/>
              <a:t>Aerial photo of the River Clyde, Scotland showing meanders that have migrated and mutated and been cut off.</a:t>
            </a:r>
            <a:endParaRPr lang="en-US" altLang="en-US" sz="2400"/>
          </a:p>
        </p:txBody>
      </p:sp>
      <p:pic>
        <p:nvPicPr>
          <p:cNvPr id="11268" name="Picture 6" descr="diagramMea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45503" r="11755" b="21994"/>
          <a:stretch>
            <a:fillRect/>
          </a:stretch>
        </p:blipFill>
        <p:spPr bwMode="auto">
          <a:xfrm>
            <a:off x="3492500" y="4149725"/>
            <a:ext cx="54356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23850" y="4221163"/>
            <a:ext cx="28797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/>
              <a:t>Cross-section of a single meander showing erosion and deposition over </a:t>
            </a:r>
            <a:r>
              <a:rPr lang="en-GB" altLang="en-US" sz="2400" dirty="0" smtClean="0"/>
              <a:t>seven </a:t>
            </a:r>
            <a:r>
              <a:rPr lang="en-GB" altLang="en-US" sz="2400" dirty="0"/>
              <a:t>years.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kern="1200" dirty="0">
                <a:solidFill>
                  <a:srgbClr val="336666"/>
                </a:solidFill>
              </a:rPr>
              <a:t>Meander</a:t>
            </a:r>
            <a:r>
              <a:rPr lang="en-GB" altLang="en-US" dirty="0" smtClean="0"/>
              <a:t> </a:t>
            </a:r>
            <a:r>
              <a:rPr lang="en-GB" altLang="en-US" sz="3200" kern="1200" dirty="0">
                <a:solidFill>
                  <a:srgbClr val="336666"/>
                </a:solidFill>
              </a:rPr>
              <a:t>Cut-Off</a:t>
            </a:r>
            <a:endParaRPr lang="en-US" altLang="en-US" sz="3200" kern="1200" dirty="0">
              <a:solidFill>
                <a:srgbClr val="336666"/>
              </a:solidFill>
            </a:endParaRPr>
          </a:p>
        </p:txBody>
      </p:sp>
      <p:pic>
        <p:nvPicPr>
          <p:cNvPr id="12291" name="Picture 3" descr="C10_fig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90663"/>
            <a:ext cx="5715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651500" y="2924175"/>
            <a:ext cx="30241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/>
              <a:t>In </a:t>
            </a:r>
            <a:r>
              <a:rPr lang="en-GB" altLang="en-US" sz="2400" dirty="0" smtClean="0"/>
              <a:t>very </a:t>
            </a:r>
            <a:r>
              <a:rPr lang="en-GB" altLang="en-US" sz="2400" dirty="0"/>
              <a:t>wet periods and floods, the meander loop and straightened channel will carry water. The neck will take a very long time to become </a:t>
            </a:r>
            <a:r>
              <a:rPr lang="en-GB" altLang="en-US" sz="2400" dirty="0" smtClean="0"/>
              <a:t>dry (</a:t>
            </a:r>
            <a:r>
              <a:rPr lang="en-GB" altLang="en-US" sz="2400" i="1" dirty="0" smtClean="0"/>
              <a:t>abandoned</a:t>
            </a:r>
            <a:r>
              <a:rPr lang="en-GB" altLang="en-US" sz="2400" dirty="0"/>
              <a:t>)</a:t>
            </a:r>
            <a:r>
              <a:rPr lang="en-GB" altLang="en-US" sz="2400" dirty="0" smtClean="0"/>
              <a:t>.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kern="1200" dirty="0">
                <a:solidFill>
                  <a:srgbClr val="336666"/>
                </a:solidFill>
              </a:rPr>
              <a:t>Human</a:t>
            </a:r>
            <a:r>
              <a:rPr lang="en-GB" altLang="en-US" dirty="0" smtClean="0"/>
              <a:t> </a:t>
            </a:r>
            <a:r>
              <a:rPr lang="en-GB" altLang="en-US" sz="3200" kern="1200" dirty="0">
                <a:solidFill>
                  <a:srgbClr val="336666"/>
                </a:solidFill>
              </a:rPr>
              <a:t>Interference</a:t>
            </a:r>
            <a:endParaRPr lang="en-US" altLang="en-US" sz="3200" kern="1200" dirty="0">
              <a:solidFill>
                <a:srgbClr val="336666"/>
              </a:solidFill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8207375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/>
              <a:t>Human change to river channels is not a new phenomenon and is extensive.</a:t>
            </a:r>
          </a:p>
          <a:p>
            <a:pPr>
              <a:spcBef>
                <a:spcPct val="50000"/>
              </a:spcBef>
            </a:pPr>
            <a:r>
              <a:rPr lang="en-GB" altLang="en-US" sz="2400" b="1" dirty="0"/>
              <a:t>Main forms:</a:t>
            </a:r>
          </a:p>
          <a:p>
            <a:pPr>
              <a:spcBef>
                <a:spcPct val="50000"/>
              </a:spcBef>
            </a:pPr>
            <a:r>
              <a:rPr lang="en-GB" altLang="en-US" sz="2400" dirty="0" smtClean="0"/>
              <a:t>Straightening.</a:t>
            </a:r>
            <a:endParaRPr lang="en-GB" altLang="en-US" sz="2400" dirty="0"/>
          </a:p>
          <a:p>
            <a:pPr>
              <a:spcBef>
                <a:spcPct val="50000"/>
              </a:spcBef>
            </a:pPr>
            <a:r>
              <a:rPr lang="en-GB" altLang="en-US" sz="2400" dirty="0"/>
              <a:t>Diversion both above and below ground.</a:t>
            </a:r>
          </a:p>
          <a:p>
            <a:pPr>
              <a:spcBef>
                <a:spcPct val="50000"/>
              </a:spcBef>
            </a:pPr>
            <a:r>
              <a:rPr lang="en-GB" altLang="en-US" sz="2400" dirty="0"/>
              <a:t>Creating additional channels.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431800" y="4652963"/>
            <a:ext cx="8280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 dirty="0"/>
              <a:t>Key Motive:</a:t>
            </a:r>
          </a:p>
          <a:p>
            <a:pPr>
              <a:spcBef>
                <a:spcPct val="50000"/>
              </a:spcBef>
            </a:pPr>
            <a:r>
              <a:rPr lang="en-GB" altLang="en-US" sz="2400" dirty="0"/>
              <a:t>To speed up movement of water to prevent flooding.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363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Corporate Powerpoint template</vt:lpstr>
      <vt:lpstr>Channel Form and Change</vt:lpstr>
      <vt:lpstr>Channel Forms</vt:lpstr>
      <vt:lpstr>Sinuosity</vt:lpstr>
      <vt:lpstr>PowerPoint Presentation</vt:lpstr>
      <vt:lpstr>PowerPoint Presentation</vt:lpstr>
      <vt:lpstr>Erosion and Deposition</vt:lpstr>
      <vt:lpstr>PowerPoint Presentation</vt:lpstr>
      <vt:lpstr>Meander Cut-Off</vt:lpstr>
      <vt:lpstr>Human Interference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Meanders</dc:title>
  <dc:creator>Janet Hutson</dc:creator>
  <cp:lastModifiedBy>Ken Lacey</cp:lastModifiedBy>
  <cp:revision>17</cp:revision>
  <cp:lastPrinted>2015-09-04T15:01:27Z</cp:lastPrinted>
  <dcterms:created xsi:type="dcterms:W3CDTF">2014-11-05T10:52:21Z</dcterms:created>
  <dcterms:modified xsi:type="dcterms:W3CDTF">2015-09-11T08:01:51Z</dcterms:modified>
</cp:coreProperties>
</file>