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3" r:id="rId3"/>
    <p:sldId id="261" r:id="rId4"/>
    <p:sldId id="257" r:id="rId5"/>
    <p:sldId id="264" r:id="rId6"/>
    <p:sldId id="260" r:id="rId7"/>
    <p:sldId id="265" r:id="rId8"/>
    <p:sldId id="259" r:id="rId9"/>
    <p:sldId id="266" r:id="rId10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50" y="351215"/>
            <a:ext cx="7200900" cy="110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803521" y="1412875"/>
            <a:ext cx="7560840" cy="503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777777"/>
              </a:buClr>
              <a:buSzTx/>
              <a:buFontTx/>
              <a:buNone/>
              <a:tabLst/>
              <a:defRPr/>
            </a:pPr>
            <a:r>
              <a:rPr kumimoji="0" lang="cy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Adnoddau Daearyddiaeth </a:t>
            </a:r>
            <a:r>
              <a:rPr kumimoji="0" lang="cy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Digimap for Schools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488" y="6100973"/>
            <a:ext cx="1666875" cy="4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mharrington\Documents\Maggie\D10877\Edina Logo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5999163"/>
            <a:ext cx="10144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979488" y="5495925"/>
            <a:ext cx="7200900" cy="503238"/>
          </a:xfrm>
        </p:spPr>
        <p:txBody>
          <a:bodyPr/>
          <a:lstStyle>
            <a:lvl1pPr algn="l" eaLnBrk="1" hangingPunct="1">
              <a:defRPr sz="800">
                <a:solidFill>
                  <a:srgbClr val="33666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4E333-83F7-4EFF-9F2B-0DE6E5EDE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DFB74-910F-4717-91F6-34803C82E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9E8F-9EA8-4374-8A9F-C887316E0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altLang="en-US" sz="3200">
          <a:solidFill>
            <a:srgbClr val="33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8"/>
            <a:ext cx="7200900" cy="1152525"/>
          </a:xfrm>
        </p:spPr>
        <p:txBody>
          <a:bodyPr/>
          <a:lstStyle/>
          <a:p>
            <a:pPr eaLnBrk="1" hangingPunct="1"/>
            <a:r>
              <a:rPr lang="cy-GB" dirty="0" smtClean="0"/>
              <a:t>Ffurfiau Sianelau a Newid 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1881188" y="5457825"/>
            <a:ext cx="6804025" cy="301625"/>
          </a:xfrm>
        </p:spPr>
        <p:txBody>
          <a:bodyPr/>
          <a:lstStyle/>
          <a:p>
            <a:r>
              <a:rPr lang="cy-GB" dirty="0" smtClean="0"/>
              <a:t>© EDINA ym Mhrifysgol Caeredin 2013</a:t>
            </a:r>
          </a:p>
          <a:p>
            <a:r>
              <a:rPr lang="cy-GB" dirty="0" smtClean="0"/>
              <a:t>Mae’r gwaith hwn o dan Drwydded Anfasnachol </a:t>
            </a:r>
            <a:r>
              <a:rPr lang="cy-GB" i="1" dirty="0" smtClean="0"/>
              <a:t>Creative Commons Attribution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/>
          <a:srcRect l="697" t="14809" r="66550" b="69368"/>
          <a:stretch>
            <a:fillRect/>
          </a:stretch>
        </p:blipFill>
        <p:spPr bwMode="auto">
          <a:xfrm>
            <a:off x="971550" y="5445125"/>
            <a:ext cx="9096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y-GB" dirty="0" smtClean="0"/>
              <a:t>Ffurfiau Sianelau</a:t>
            </a:r>
          </a:p>
        </p:txBody>
      </p:sp>
      <p:pic>
        <p:nvPicPr>
          <p:cNvPr id="7170" name="Picture 3" descr="chanf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052513"/>
            <a:ext cx="428625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547813" y="2205038"/>
            <a:ext cx="6142037" cy="2016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altLang="en-US" dirty="0" smtClean="0"/>
              <a:t>Nid yw “syth” yn golygu fel petai wedi cael ei dynnu ar hyd pren mesur. Mae rhannau syth, hir yn brin ym myd natur.</a:t>
            </a:r>
            <a:r>
              <a:rPr lang="cy-GB" altLang="en-US" sz="14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cy-GB" altLang="en-US" dirty="0" smtClean="0"/>
              <a:t>Gall “plethau” gael eu golchi i ffwrdd adeg llifogydd ond gallant gael eu sefydlogi gan lystyfiant i ddod yn ynysoedd parhaol.</a:t>
            </a:r>
          </a:p>
          <a:p>
            <a:pPr>
              <a:spcBef>
                <a:spcPct val="50000"/>
              </a:spcBef>
            </a:pPr>
            <a:endParaRPr lang="cy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y-GB" dirty="0" smtClean="0"/>
              <a:t>Dolenogrwydd</a:t>
            </a:r>
          </a:p>
        </p:txBody>
      </p:sp>
      <p:sp>
        <p:nvSpPr>
          <p:cNvPr id="8194" name="Line 11"/>
          <p:cNvSpPr>
            <a:spLocks noChangeShapeType="1"/>
          </p:cNvSpPr>
          <p:nvPr/>
        </p:nvSpPr>
        <p:spPr bwMode="auto">
          <a:xfrm>
            <a:off x="3347864" y="3068960"/>
            <a:ext cx="33131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682625" y="1412875"/>
            <a:ext cx="77771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y-GB" altLang="en-US" sz="2400" dirty="0" smtClean="0"/>
              <a:t>Nifer fach o sianelau sy’n syth.</a:t>
            </a:r>
          </a:p>
          <a:p>
            <a:r>
              <a:rPr lang="cy-GB" altLang="en-US" sz="2400" dirty="0" smtClean="0"/>
              <a:t>Mae dolenogrwydd yn fesur pa mor bell y mae sianel o fod yn syth.</a:t>
            </a:r>
            <a:endParaRPr lang="cy-GB" altLang="en-US" sz="2400" i="1" dirty="0" smtClean="0"/>
          </a:p>
          <a:p>
            <a:r>
              <a:rPr lang="cy-GB" altLang="en-US" sz="2400" i="1" dirty="0" smtClean="0"/>
              <a:t>		     	          hyd sianel</a:t>
            </a:r>
          </a:p>
          <a:p>
            <a:r>
              <a:rPr lang="cy-GB" altLang="en-US" sz="2400" i="1" dirty="0" smtClean="0"/>
              <a:t>Dolenogrwydd =      </a:t>
            </a:r>
          </a:p>
          <a:p>
            <a:r>
              <a:rPr lang="cy-GB" altLang="en-US" sz="2400" i="1" smtClean="0"/>
              <a:t>                       	    pellter </a:t>
            </a:r>
            <a:r>
              <a:rPr lang="cy-GB" altLang="en-US" sz="2400" i="1" dirty="0" smtClean="0"/>
              <a:t>llinell syth</a:t>
            </a:r>
          </a:p>
          <a:p>
            <a:endParaRPr lang="cy-GB" altLang="en-US" sz="2400" dirty="0" smtClean="0"/>
          </a:p>
          <a:p>
            <a:r>
              <a:rPr lang="cy-GB" altLang="en-US" sz="2400" dirty="0" smtClean="0"/>
              <a:t>I “ystumio”, mae’n ofynnol i’r ateb fod yn fwy nag 1.5</a:t>
            </a:r>
            <a:endParaRPr lang="cy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stages of meander fo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981075"/>
            <a:ext cx="6913563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611188" y="5157788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006475" y="260350"/>
            <a:ext cx="7129463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altLang="en-US" sz="3200" dirty="0" smtClean="0">
                <a:solidFill>
                  <a:srgbClr val="336666"/>
                </a:solidFill>
              </a:rPr>
              <a:t>Ffurfio Ystumiau</a:t>
            </a:r>
            <a:endParaRPr lang="cy-GB" altLang="en-US" sz="3200" dirty="0">
              <a:solidFill>
                <a:srgbClr val="336666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04800" y="4365625"/>
            <a:ext cx="85328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altLang="en-US" dirty="0" smtClean="0"/>
              <a:t>Wrth i ddŵr symud ar hyd y sianel, mae parthau o ddŵr dyfnach, llif cyflymach, ac erydiad yn ffurfio un ochr. Mae glan ceugrwm yn cael ei ffurfio, ac mae’r siâp penodol yn amrywio yn ôl y deunydd. Wrth i erydu ddigwydd ar y glannau ceugrwm, mae dyddodi’n digwydd ar y glannau amgrwm. Er bod y lled yn parhau i fod yn debyg, mae’r sianel yn symud i’r ochr i fod yn fwy dolennog.</a:t>
            </a:r>
            <a:endParaRPr lang="cy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642350" cy="71404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altLang="en-US" sz="3200" dirty="0" smtClean="0">
                <a:solidFill>
                  <a:srgbClr val="336666"/>
                </a:solidFill>
              </a:rPr>
              <a:t>Ystumio</a:t>
            </a:r>
            <a:r>
              <a:rPr lang="cy-GB" altLang="en-US" sz="2400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cy-GB" altLang="en-US" sz="2400" dirty="0" smtClean="0"/>
              <a:t>Patrwm cyffredin.</a:t>
            </a:r>
          </a:p>
          <a:p>
            <a:pPr>
              <a:spcBef>
                <a:spcPct val="50000"/>
              </a:spcBef>
            </a:pPr>
            <a:r>
              <a:rPr lang="cy-GB" altLang="en-US" sz="2400" dirty="0" smtClean="0"/>
              <a:t>Yn bresennol mewn nentydd o bob maint.</a:t>
            </a:r>
          </a:p>
          <a:p>
            <a:pPr>
              <a:spcBef>
                <a:spcPct val="50000"/>
              </a:spcBef>
            </a:pPr>
            <a:r>
              <a:rPr lang="cy-GB" altLang="en-US" sz="2400" dirty="0" smtClean="0"/>
              <a:t>Yn bresennol ar bob uchder.</a:t>
            </a:r>
          </a:p>
          <a:p>
            <a:pPr>
              <a:spcBef>
                <a:spcPct val="50000"/>
              </a:spcBef>
            </a:pPr>
            <a:r>
              <a:rPr lang="cy-GB" altLang="en-US" sz="2400" dirty="0" smtClean="0"/>
              <a:t>Gall ddigwydd unrhyw le ar hyd llwybr nant.</a:t>
            </a:r>
          </a:p>
          <a:p>
            <a:pPr>
              <a:spcBef>
                <a:spcPct val="50000"/>
              </a:spcBef>
            </a:pPr>
            <a:r>
              <a:rPr lang="cy-GB" altLang="en-US" sz="2400" dirty="0" smtClean="0"/>
              <a:t>Nid yw’n gysylltiedig ag unrhyw amodau penodol.</a:t>
            </a:r>
          </a:p>
          <a:p>
            <a:pPr>
              <a:spcBef>
                <a:spcPct val="50000"/>
              </a:spcBef>
            </a:pPr>
            <a:endParaRPr lang="cy-GB" altLang="en-US" sz="2400" dirty="0" smtClean="0"/>
          </a:p>
          <a:p>
            <a:pPr>
              <a:spcBef>
                <a:spcPct val="50000"/>
              </a:spcBef>
            </a:pPr>
            <a:r>
              <a:rPr lang="cy-GB" altLang="en-US" sz="2400" i="1" dirty="0" smtClean="0"/>
              <a:t>Ond-</a:t>
            </a:r>
          </a:p>
          <a:p>
            <a:pPr>
              <a:spcBef>
                <a:spcPct val="50000"/>
              </a:spcBef>
            </a:pPr>
            <a:r>
              <a:rPr lang="cy-GB" altLang="en-US" sz="2400" dirty="0" smtClean="0"/>
              <a:t>Mae’n gyffredin iawn ar ddringfeydd cymedrol.</a:t>
            </a:r>
          </a:p>
          <a:p>
            <a:pPr>
              <a:spcBef>
                <a:spcPct val="50000"/>
              </a:spcBef>
            </a:pPr>
            <a:r>
              <a:rPr lang="cy-GB" altLang="en-US" sz="2400" dirty="0" smtClean="0"/>
              <a:t>Mae’n fwy cyffredin lle mai deunydd mwy m</a:t>
            </a:r>
            <a:r>
              <a:rPr lang="cy-GB" altLang="zh-CN" sz="2400" dirty="0" smtClean="0">
                <a:ea typeface="宋体" charset="-122"/>
              </a:rPr>
              <a:t>â</a:t>
            </a:r>
            <a:r>
              <a:rPr lang="cy-GB" altLang="en-US" sz="2400" dirty="0" smtClean="0"/>
              <a:t>n yw’r llwyth pennaf.</a:t>
            </a:r>
          </a:p>
          <a:p>
            <a:pPr>
              <a:spcBef>
                <a:spcPct val="50000"/>
              </a:spcBef>
            </a:pPr>
            <a:endParaRPr lang="cy-GB" altLang="en-US" sz="2400" dirty="0" smtClean="0"/>
          </a:p>
          <a:p>
            <a:pPr>
              <a:spcBef>
                <a:spcPct val="50000"/>
              </a:spcBef>
            </a:pPr>
            <a:endParaRPr lang="cy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y-GB" dirty="0" smtClean="0"/>
              <a:t>Erydu a Dyddodi</a:t>
            </a:r>
          </a:p>
        </p:txBody>
      </p:sp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971550" y="1341438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.</a:t>
            </a:r>
            <a:endParaRPr lang="en-US" altLang="en-US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067175" y="1628775"/>
            <a:ext cx="41036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altLang="en-US" sz="2400" dirty="0" smtClean="0"/>
              <a:t>Mae’r erydiad mwyaf yn digwydd ychydig i lawr yr afon o ben ystum, gan nad yw llif dwr yn dilyn siâp ystum yn berffaith.</a:t>
            </a:r>
            <a:endParaRPr lang="cy-GB" altLang="en-US" sz="2400" dirty="0"/>
          </a:p>
        </p:txBody>
      </p:sp>
      <p:pic>
        <p:nvPicPr>
          <p:cNvPr id="11269" name="Picture 9" descr="meander1"/>
          <p:cNvPicPr>
            <a:picLocks noChangeAspect="1" noChangeArrowheads="1"/>
          </p:cNvPicPr>
          <p:nvPr/>
        </p:nvPicPr>
        <p:blipFill>
          <a:blip r:embed="rId2"/>
          <a:srcRect l="25246" t="33829" r="31731" b="5937"/>
          <a:stretch>
            <a:fillRect/>
          </a:stretch>
        </p:blipFill>
        <p:spPr bwMode="auto">
          <a:xfrm>
            <a:off x="971550" y="1412875"/>
            <a:ext cx="28797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827088" y="4868863"/>
            <a:ext cx="72739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y-GB" altLang="en-US" sz="2400" dirty="0" smtClean="0"/>
              <a:t>O ganlyniad i’r patrwm erydu hwn, mae ystumiau’n symud i lawr yr afon (</a:t>
            </a:r>
            <a:r>
              <a:rPr lang="cy-GB" altLang="en-US" sz="2400" i="1" dirty="0" smtClean="0"/>
              <a:t>mudo</a:t>
            </a:r>
            <a:r>
              <a:rPr lang="cy-GB" altLang="en-US" sz="2400" dirty="0" smtClean="0"/>
              <a:t>).</a:t>
            </a:r>
          </a:p>
          <a:p>
            <a:endParaRPr lang="cy-GB" altLang="en-US" sz="2400" dirty="0" smtClean="0"/>
          </a:p>
          <a:p>
            <a:r>
              <a:rPr lang="cy-GB" altLang="en-US" sz="2400" dirty="0" smtClean="0"/>
              <a:t>Gall ystumiau newid siâp hefyd (</a:t>
            </a:r>
            <a:r>
              <a:rPr lang="cy-GB" altLang="en-US" sz="2400" i="1" dirty="0" smtClean="0"/>
              <a:t>newid</a:t>
            </a:r>
            <a:r>
              <a:rPr lang="cy-GB" altLang="en-US" sz="2400" dirty="0" smtClean="0"/>
              <a:t>).</a:t>
            </a:r>
            <a:endParaRPr lang="cy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aerialshot"/>
          <p:cNvPicPr>
            <a:picLocks noChangeAspect="1" noChangeArrowheads="1"/>
          </p:cNvPicPr>
          <p:nvPr/>
        </p:nvPicPr>
        <p:blipFill>
          <a:blip r:embed="rId2"/>
          <a:srcRect l="8015" t="3529" r="5956" b="4706"/>
          <a:stretch>
            <a:fillRect/>
          </a:stretch>
        </p:blipFill>
        <p:spPr bwMode="auto">
          <a:xfrm>
            <a:off x="539750" y="836613"/>
            <a:ext cx="3744913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4572000" y="1125538"/>
            <a:ext cx="37449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altLang="en-US" sz="2400" dirty="0" smtClean="0"/>
              <a:t>Llun awyrol o Afon Clyde, yr Alban, sy’n dangos ystumiau sydd wedi mudo a newid ac wedi troi’n gilfaeau.</a:t>
            </a:r>
            <a:endParaRPr lang="cy-GB" altLang="en-US" sz="2400" dirty="0"/>
          </a:p>
        </p:txBody>
      </p:sp>
      <p:pic>
        <p:nvPicPr>
          <p:cNvPr id="12291" name="Picture 6" descr="diagramMeander"/>
          <p:cNvPicPr>
            <a:picLocks noChangeAspect="1" noChangeArrowheads="1"/>
          </p:cNvPicPr>
          <p:nvPr/>
        </p:nvPicPr>
        <p:blipFill>
          <a:blip r:embed="rId3"/>
          <a:srcRect l="7800" t="45503" r="11755" b="21994"/>
          <a:stretch>
            <a:fillRect/>
          </a:stretch>
        </p:blipFill>
        <p:spPr bwMode="auto">
          <a:xfrm>
            <a:off x="3492500" y="4149725"/>
            <a:ext cx="5435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23850" y="4221163"/>
            <a:ext cx="28797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altLang="en-US" sz="2400" dirty="0" smtClean="0"/>
              <a:t>Trawstoriad o ystum unigol sy’n dangos erydu a dyddodi dros saith mlynedd.</a:t>
            </a:r>
            <a:endParaRPr lang="cy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y-GB" dirty="0" smtClean="0"/>
              <a:t>Cilfae Ystum</a:t>
            </a:r>
          </a:p>
        </p:txBody>
      </p:sp>
      <p:pic>
        <p:nvPicPr>
          <p:cNvPr id="13314" name="Picture 3" descr="C10_fig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90663"/>
            <a:ext cx="5715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5651500" y="2924175"/>
            <a:ext cx="30241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altLang="en-US" sz="2400" dirty="0" smtClean="0"/>
              <a:t>Yn ystod cyfnodau gwlyb iawn a llifogydd, bydd dolen ystum a sianel wedi’i sythu yn cludo dŵr. Bydd y culdir yn cymryd amser hir i sychu (</a:t>
            </a:r>
            <a:r>
              <a:rPr lang="cy-GB" altLang="en-US" sz="2400" i="1" dirty="0" smtClean="0"/>
              <a:t>ystumllyn</a:t>
            </a:r>
            <a:r>
              <a:rPr lang="cy-GB" altLang="en-US" sz="2400" dirty="0" smtClean="0"/>
              <a:t>).</a:t>
            </a:r>
            <a:endParaRPr lang="cy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y-GB" dirty="0" smtClean="0"/>
              <a:t>Ymyrraeth Ddynol</a:t>
            </a: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82073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altLang="en-US" sz="2400" dirty="0" smtClean="0"/>
              <a:t>Nid yw newidiadau dynol i sianelau afonydd yn ffenomen newydd ac mae’n helaeth.</a:t>
            </a:r>
          </a:p>
          <a:p>
            <a:pPr>
              <a:spcBef>
                <a:spcPct val="50000"/>
              </a:spcBef>
            </a:pPr>
            <a:r>
              <a:rPr lang="cy-GB" altLang="en-US" sz="2400" b="1" dirty="0" smtClean="0"/>
              <a:t>Prif ffurfiau:</a:t>
            </a:r>
          </a:p>
          <a:p>
            <a:pPr>
              <a:spcBef>
                <a:spcPct val="50000"/>
              </a:spcBef>
            </a:pPr>
            <a:r>
              <a:rPr lang="cy-GB" altLang="en-US" sz="2400" dirty="0" smtClean="0"/>
              <a:t>Sythu.</a:t>
            </a:r>
          </a:p>
          <a:p>
            <a:pPr>
              <a:spcBef>
                <a:spcPct val="50000"/>
              </a:spcBef>
            </a:pPr>
            <a:r>
              <a:rPr lang="cy-GB" altLang="en-US" sz="2400" dirty="0" smtClean="0"/>
              <a:t>Dargyfeirio, ar y tir ac o dan y tir.</a:t>
            </a:r>
          </a:p>
          <a:p>
            <a:pPr>
              <a:spcBef>
                <a:spcPct val="50000"/>
              </a:spcBef>
            </a:pPr>
            <a:r>
              <a:rPr lang="cy-GB" altLang="en-US" sz="2400" dirty="0" smtClean="0"/>
              <a:t>Creu sianelau ychwanegol.</a:t>
            </a:r>
          </a:p>
          <a:p>
            <a:pPr>
              <a:spcBef>
                <a:spcPct val="50000"/>
              </a:spcBef>
            </a:pPr>
            <a:endParaRPr lang="cy-GB" altLang="en-US" sz="2400" dirty="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y-GB" altLang="en-US" sz="2400" b="1" dirty="0" smtClean="0"/>
              <a:t>Cymhelliad Allweddol:</a:t>
            </a:r>
          </a:p>
          <a:p>
            <a:endParaRPr lang="cy-GB" altLang="en-US" sz="2400" dirty="0" smtClean="0"/>
          </a:p>
          <a:p>
            <a:r>
              <a:rPr lang="cy-GB" altLang="en-US" sz="2400" dirty="0" smtClean="0"/>
              <a:t>Cyflymu dŵr i atal llifogydd.</a:t>
            </a:r>
            <a:endParaRPr lang="cy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408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Corporate Powerpoint template</vt:lpstr>
      <vt:lpstr>Ffurfiau Sianelau a Newid </vt:lpstr>
      <vt:lpstr>Ffurfiau Sianelau</vt:lpstr>
      <vt:lpstr>Dolenogrwydd</vt:lpstr>
      <vt:lpstr>PowerPoint Presentation</vt:lpstr>
      <vt:lpstr>PowerPoint Presentation</vt:lpstr>
      <vt:lpstr>Erydu a Dyddodi</vt:lpstr>
      <vt:lpstr>PowerPoint Presentation</vt:lpstr>
      <vt:lpstr>Cilfae Ystum</vt:lpstr>
      <vt:lpstr>Ymyrraeth Ddynol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Meanders</dc:title>
  <dc:creator>Janet Hutson</dc:creator>
  <cp:lastModifiedBy>Ken Lacey</cp:lastModifiedBy>
  <cp:revision>26</cp:revision>
  <cp:lastPrinted>2015-09-23T14:08:21Z</cp:lastPrinted>
  <dcterms:created xsi:type="dcterms:W3CDTF">2014-11-05T10:52:21Z</dcterms:created>
  <dcterms:modified xsi:type="dcterms:W3CDTF">2015-10-08T08:28:20Z</dcterms:modified>
</cp:coreProperties>
</file>